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8288000" cy="10287000"/>
  <p:notesSz cx="6858000" cy="9144000"/>
  <p:embeddedFontLst>
    <p:embeddedFont>
      <p:font typeface="Baloo" charset="1" panose="03080902040302020200"/>
      <p:regular r:id="rId30"/>
    </p:embeddedFont>
    <p:embeddedFont>
      <p:font typeface="Arial" charset="1" panose="020B0502020202020204"/>
      <p:regular r:id="rId31"/>
    </p:embeddedFont>
    <p:embeddedFont>
      <p:font typeface="Open Sauce Bold" charset="1" panose="00000800000000000000"/>
      <p:regular r:id="rId32"/>
    </p:embeddedFont>
    <p:embeddedFont>
      <p:font typeface="Arial Bold" charset="1" panose="020B0802020202020204"/>
      <p:regular r:id="rId33"/>
    </p:embeddedFont>
    <p:embeddedFont>
      <p:font typeface="Inter Bold" charset="1" panose="020B0802030000000004"/>
      <p:regular r:id="rId34"/>
    </p:embeddedFont>
    <p:embeddedFont>
      <p:font typeface="Jua" charset="1" panose="00000000000000000000"/>
      <p:regular r:id="rId35"/>
    </p:embeddedFont>
    <p:embeddedFont>
      <p:font typeface="Raleway Bold" charset="1" panose="0000000000000000000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3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3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3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3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3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svg" Type="http://schemas.openxmlformats.org/officeDocument/2006/relationships/image"/><Relationship Id="rId2" Target="../media/image37.jpe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4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4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4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7.sv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13" Target="../media/image9.png" Type="http://schemas.openxmlformats.org/officeDocument/2006/relationships/image"/><Relationship Id="rId14" Target="../media/image10.svg" Type="http://schemas.openxmlformats.org/officeDocument/2006/relationships/image"/><Relationship Id="rId15" Target="../media/image40.png" Type="http://schemas.openxmlformats.org/officeDocument/2006/relationships/image"/><Relationship Id="rId16" Target="../media/image41.svg" Type="http://schemas.openxmlformats.org/officeDocument/2006/relationships/image"/><Relationship Id="rId17" Target="../media/image48.png" Type="http://schemas.openxmlformats.org/officeDocument/2006/relationships/image"/><Relationship Id="rId18" Target="../media/image49.svg" Type="http://schemas.openxmlformats.org/officeDocument/2006/relationships/image"/><Relationship Id="rId2" Target="../media/image37.jpeg" Type="http://schemas.openxmlformats.org/officeDocument/2006/relationships/image"/><Relationship Id="rId3" Target="../media/image44.png" Type="http://schemas.openxmlformats.org/officeDocument/2006/relationships/image"/><Relationship Id="rId4" Target="../media/image45.sv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4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sv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13" Target="../media/image9.png" Type="http://schemas.openxmlformats.org/officeDocument/2006/relationships/image"/><Relationship Id="rId14" Target="../media/image10.svg" Type="http://schemas.openxmlformats.org/officeDocument/2006/relationships/image"/><Relationship Id="rId2" Target="../media/image37.jpeg" Type="http://schemas.openxmlformats.org/officeDocument/2006/relationships/image"/><Relationship Id="rId3" Target="../media/image51.png" Type="http://schemas.openxmlformats.org/officeDocument/2006/relationships/image"/><Relationship Id="rId4" Target="../media/image52.svg" Type="http://schemas.openxmlformats.org/officeDocument/2006/relationships/image"/><Relationship Id="rId5" Target="../media/image53.png" Type="http://schemas.openxmlformats.org/officeDocument/2006/relationships/image"/><Relationship Id="rId6" Target="../media/image54.svg" Type="http://schemas.openxmlformats.org/officeDocument/2006/relationships/image"/><Relationship Id="rId7" Target="../media/image55.png" Type="http://schemas.openxmlformats.org/officeDocument/2006/relationships/image"/><Relationship Id="rId8" Target="../media/image56.svg" Type="http://schemas.openxmlformats.org/officeDocument/2006/relationships/image"/><Relationship Id="rId9"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2234676" y="1341505"/>
            <a:ext cx="13818648" cy="8341438"/>
          </a:xfrm>
          <a:custGeom>
            <a:avLst/>
            <a:gdLst/>
            <a:ahLst/>
            <a:cxnLst/>
            <a:rect r="r" b="b" t="t" l="l"/>
            <a:pathLst>
              <a:path h="8341438" w="13818648">
                <a:moveTo>
                  <a:pt x="0" y="0"/>
                </a:moveTo>
                <a:lnTo>
                  <a:pt x="13818648" y="0"/>
                </a:lnTo>
                <a:lnTo>
                  <a:pt x="13818648" y="8341438"/>
                </a:lnTo>
                <a:lnTo>
                  <a:pt x="0" y="83414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3055875" y="-349455"/>
            <a:ext cx="7315200" cy="3670900"/>
          </a:xfrm>
          <a:custGeom>
            <a:avLst/>
            <a:gdLst/>
            <a:ahLst/>
            <a:cxnLst/>
            <a:rect r="r" b="b" t="t" l="l"/>
            <a:pathLst>
              <a:path h="3670900" w="7315200">
                <a:moveTo>
                  <a:pt x="7315200" y="0"/>
                </a:moveTo>
                <a:lnTo>
                  <a:pt x="0" y="0"/>
                </a:lnTo>
                <a:lnTo>
                  <a:pt x="0" y="3670900"/>
                </a:lnTo>
                <a:lnTo>
                  <a:pt x="7315200" y="3670900"/>
                </a:lnTo>
                <a:lnTo>
                  <a:pt x="731520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400502">
            <a:off x="12977080" y="6664204"/>
            <a:ext cx="7315200" cy="3670900"/>
          </a:xfrm>
          <a:custGeom>
            <a:avLst/>
            <a:gdLst/>
            <a:ahLst/>
            <a:cxnLst/>
            <a:rect r="r" b="b" t="t" l="l"/>
            <a:pathLst>
              <a:path h="3670900" w="7315200">
                <a:moveTo>
                  <a:pt x="0" y="0"/>
                </a:moveTo>
                <a:lnTo>
                  <a:pt x="7315200" y="0"/>
                </a:lnTo>
                <a:lnTo>
                  <a:pt x="7315200" y="3670901"/>
                </a:lnTo>
                <a:lnTo>
                  <a:pt x="0" y="36709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19103" y="7916729"/>
            <a:ext cx="1589809" cy="2057400"/>
          </a:xfrm>
          <a:custGeom>
            <a:avLst/>
            <a:gdLst/>
            <a:ahLst/>
            <a:cxnLst/>
            <a:rect r="r" b="b" t="t" l="l"/>
            <a:pathLst>
              <a:path h="2057400" w="1589809">
                <a:moveTo>
                  <a:pt x="0" y="0"/>
                </a:moveTo>
                <a:lnTo>
                  <a:pt x="1589809" y="0"/>
                </a:lnTo>
                <a:lnTo>
                  <a:pt x="1589809"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7077845" y="2446567"/>
            <a:ext cx="907682" cy="1588939"/>
          </a:xfrm>
          <a:custGeom>
            <a:avLst/>
            <a:gdLst/>
            <a:ahLst/>
            <a:cxnLst/>
            <a:rect r="r" b="b" t="t" l="l"/>
            <a:pathLst>
              <a:path h="1588939" w="907682">
                <a:moveTo>
                  <a:pt x="0" y="0"/>
                </a:moveTo>
                <a:lnTo>
                  <a:pt x="907682" y="0"/>
                </a:lnTo>
                <a:lnTo>
                  <a:pt x="907682" y="1588940"/>
                </a:lnTo>
                <a:lnTo>
                  <a:pt x="0" y="15889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6533073" y="1619720"/>
            <a:ext cx="1160673" cy="1160673"/>
          </a:xfrm>
          <a:custGeom>
            <a:avLst/>
            <a:gdLst/>
            <a:ahLst/>
            <a:cxnLst/>
            <a:rect r="r" b="b" t="t" l="l"/>
            <a:pathLst>
              <a:path h="1160673" w="1160673">
                <a:moveTo>
                  <a:pt x="0" y="0"/>
                </a:moveTo>
                <a:lnTo>
                  <a:pt x="1160673" y="0"/>
                </a:lnTo>
                <a:lnTo>
                  <a:pt x="1160673" y="1160673"/>
                </a:lnTo>
                <a:lnTo>
                  <a:pt x="0" y="11606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448364" y="6756056"/>
            <a:ext cx="1160673" cy="1160673"/>
          </a:xfrm>
          <a:custGeom>
            <a:avLst/>
            <a:gdLst/>
            <a:ahLst/>
            <a:cxnLst/>
            <a:rect r="r" b="b" t="t" l="l"/>
            <a:pathLst>
              <a:path h="1160673" w="1160673">
                <a:moveTo>
                  <a:pt x="0" y="0"/>
                </a:moveTo>
                <a:lnTo>
                  <a:pt x="1160672" y="0"/>
                </a:lnTo>
                <a:lnTo>
                  <a:pt x="1160672" y="1160673"/>
                </a:lnTo>
                <a:lnTo>
                  <a:pt x="0" y="11606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2867979" y="4394706"/>
            <a:ext cx="12473389" cy="2380868"/>
          </a:xfrm>
          <a:prstGeom prst="rect">
            <a:avLst/>
          </a:prstGeom>
        </p:spPr>
        <p:txBody>
          <a:bodyPr anchor="t" rtlCol="false" tIns="0" lIns="0" bIns="0" rIns="0">
            <a:spAutoFit/>
          </a:bodyPr>
          <a:lstStyle/>
          <a:p>
            <a:pPr algn="ctr">
              <a:lnSpc>
                <a:spcPts val="10406"/>
              </a:lnSpc>
            </a:pPr>
            <a:r>
              <a:rPr lang="en-US" sz="8600">
                <a:solidFill>
                  <a:srgbClr val="224B86"/>
                </a:solidFill>
                <a:latin typeface="Baloo"/>
                <a:ea typeface="Baloo"/>
                <a:cs typeface="Baloo"/>
                <a:sym typeface="Baloo"/>
              </a:rPr>
              <a:t>KHAI THÁC LỖ HỔNG </a:t>
            </a:r>
          </a:p>
          <a:p>
            <a:pPr algn="ctr">
              <a:lnSpc>
                <a:spcPts val="8470"/>
              </a:lnSpc>
            </a:pPr>
            <a:r>
              <a:rPr lang="en-US" sz="7000">
                <a:solidFill>
                  <a:srgbClr val="224B86"/>
                </a:solidFill>
                <a:latin typeface="Baloo"/>
                <a:ea typeface="Baloo"/>
                <a:cs typeface="Baloo"/>
                <a:sym typeface="Baloo"/>
              </a:rPr>
              <a:t>HỆ ĐIỀU HÀNH ANDROID</a:t>
            </a:r>
          </a:p>
        </p:txBody>
      </p:sp>
      <p:sp>
        <p:nvSpPr>
          <p:cNvPr name="Freeform 10" id="10"/>
          <p:cNvSpPr/>
          <p:nvPr/>
        </p:nvSpPr>
        <p:spPr>
          <a:xfrm flipH="false" flipV="false" rot="0">
            <a:off x="13868526" y="-95897"/>
            <a:ext cx="4419474" cy="1437402"/>
          </a:xfrm>
          <a:custGeom>
            <a:avLst/>
            <a:gdLst/>
            <a:ahLst/>
            <a:cxnLst/>
            <a:rect r="r" b="b" t="t" l="l"/>
            <a:pathLst>
              <a:path h="1437402" w="4419474">
                <a:moveTo>
                  <a:pt x="0" y="0"/>
                </a:moveTo>
                <a:lnTo>
                  <a:pt x="4419474" y="0"/>
                </a:lnTo>
                <a:lnTo>
                  <a:pt x="4419474" y="1437402"/>
                </a:lnTo>
                <a:lnTo>
                  <a:pt x="0" y="1437402"/>
                </a:lnTo>
                <a:lnTo>
                  <a:pt x="0" y="0"/>
                </a:lnTo>
                <a:close/>
              </a:path>
            </a:pathLst>
          </a:custGeom>
          <a:blipFill>
            <a:blip r:embed="rId12"/>
            <a:stretch>
              <a:fillRect l="0" t="0" r="0" b="0"/>
            </a:stretch>
          </a:blipFill>
        </p:spPr>
      </p:sp>
      <p:sp>
        <p:nvSpPr>
          <p:cNvPr name="TextBox 11" id="11"/>
          <p:cNvSpPr txBox="true"/>
          <p:nvPr/>
        </p:nvSpPr>
        <p:spPr>
          <a:xfrm rot="0">
            <a:off x="9144000" y="7694684"/>
            <a:ext cx="4598383" cy="491715"/>
          </a:xfrm>
          <a:prstGeom prst="rect">
            <a:avLst/>
          </a:prstGeom>
        </p:spPr>
        <p:txBody>
          <a:bodyPr anchor="t" rtlCol="false" tIns="0" lIns="0" bIns="0" rIns="0">
            <a:spAutoFit/>
          </a:bodyPr>
          <a:lstStyle/>
          <a:p>
            <a:pPr algn="ctr">
              <a:lnSpc>
                <a:spcPts val="3713"/>
              </a:lnSpc>
              <a:spcBef>
                <a:spcPct val="0"/>
              </a:spcBef>
            </a:pPr>
            <a:r>
              <a:rPr lang="en-US" sz="3570">
                <a:solidFill>
                  <a:srgbClr val="224B86"/>
                </a:solidFill>
                <a:latin typeface="Baloo"/>
                <a:ea typeface="Baloo"/>
                <a:cs typeface="Baloo"/>
                <a:sym typeface="Baloo"/>
              </a:rPr>
              <a:t>GVHD: Đặng Hùng Kiệt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16598096" y="1732506"/>
            <a:ext cx="907682" cy="1588939"/>
          </a:xfrm>
          <a:custGeom>
            <a:avLst/>
            <a:gdLst/>
            <a:ahLst/>
            <a:cxnLst/>
            <a:rect r="r" b="b" t="t" l="l"/>
            <a:pathLst>
              <a:path h="1588939" w="907682">
                <a:moveTo>
                  <a:pt x="0" y="0"/>
                </a:moveTo>
                <a:lnTo>
                  <a:pt x="907681" y="0"/>
                </a:lnTo>
                <a:lnTo>
                  <a:pt x="907681" y="1588939"/>
                </a:lnTo>
                <a:lnTo>
                  <a:pt x="0" y="15889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053324" y="905659"/>
            <a:ext cx="1160673" cy="1160673"/>
          </a:xfrm>
          <a:custGeom>
            <a:avLst/>
            <a:gdLst/>
            <a:ahLst/>
            <a:cxnLst/>
            <a:rect r="r" b="b" t="t" l="l"/>
            <a:pathLst>
              <a:path h="1160673" w="1160673">
                <a:moveTo>
                  <a:pt x="0" y="0"/>
                </a:moveTo>
                <a:lnTo>
                  <a:pt x="1160673" y="0"/>
                </a:lnTo>
                <a:lnTo>
                  <a:pt x="1160673" y="1160673"/>
                </a:lnTo>
                <a:lnTo>
                  <a:pt x="0" y="11606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899442" y="4952152"/>
            <a:ext cx="5375629" cy="4114800"/>
          </a:xfrm>
          <a:custGeom>
            <a:avLst/>
            <a:gdLst/>
            <a:ahLst/>
            <a:cxnLst/>
            <a:rect r="r" b="b" t="t" l="l"/>
            <a:pathLst>
              <a:path h="4114800" w="5375629">
                <a:moveTo>
                  <a:pt x="0" y="0"/>
                </a:moveTo>
                <a:lnTo>
                  <a:pt x="5375629" y="0"/>
                </a:lnTo>
                <a:lnTo>
                  <a:pt x="537562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354402" y="469576"/>
            <a:ext cx="5375629" cy="4114800"/>
          </a:xfrm>
          <a:custGeom>
            <a:avLst/>
            <a:gdLst/>
            <a:ahLst/>
            <a:cxnLst/>
            <a:rect r="r" b="b" t="t" l="l"/>
            <a:pathLst>
              <a:path h="4114800" w="5375629">
                <a:moveTo>
                  <a:pt x="0" y="0"/>
                </a:moveTo>
                <a:lnTo>
                  <a:pt x="5375630" y="0"/>
                </a:lnTo>
                <a:lnTo>
                  <a:pt x="537563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719103" y="7916729"/>
            <a:ext cx="1589809" cy="2057400"/>
          </a:xfrm>
          <a:custGeom>
            <a:avLst/>
            <a:gdLst/>
            <a:ahLst/>
            <a:cxnLst/>
            <a:rect r="r" b="b" t="t" l="l"/>
            <a:pathLst>
              <a:path h="2057400" w="1589809">
                <a:moveTo>
                  <a:pt x="0" y="0"/>
                </a:moveTo>
                <a:lnTo>
                  <a:pt x="1589809" y="0"/>
                </a:lnTo>
                <a:lnTo>
                  <a:pt x="1589809" y="2057400"/>
                </a:lnTo>
                <a:lnTo>
                  <a:pt x="0" y="20574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558431" y="8097627"/>
            <a:ext cx="1160673" cy="1160673"/>
          </a:xfrm>
          <a:custGeom>
            <a:avLst/>
            <a:gdLst/>
            <a:ahLst/>
            <a:cxnLst/>
            <a:rect r="r" b="b" t="t" l="l"/>
            <a:pathLst>
              <a:path h="1160673" w="1160673">
                <a:moveTo>
                  <a:pt x="0" y="0"/>
                </a:moveTo>
                <a:lnTo>
                  <a:pt x="1160672" y="0"/>
                </a:lnTo>
                <a:lnTo>
                  <a:pt x="1160672" y="1160673"/>
                </a:lnTo>
                <a:lnTo>
                  <a:pt x="0" y="11606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5557770" y="9404690"/>
            <a:ext cx="1085415" cy="621647"/>
          </a:xfrm>
          <a:custGeom>
            <a:avLst/>
            <a:gdLst/>
            <a:ahLst/>
            <a:cxnLst/>
            <a:rect r="r" b="b" t="t" l="l"/>
            <a:pathLst>
              <a:path h="621647" w="1085415">
                <a:moveTo>
                  <a:pt x="0" y="0"/>
                </a:moveTo>
                <a:lnTo>
                  <a:pt x="1085415" y="0"/>
                </a:lnTo>
                <a:lnTo>
                  <a:pt x="1085415" y="621647"/>
                </a:lnTo>
                <a:lnTo>
                  <a:pt x="0" y="6216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3155030" y="3998338"/>
            <a:ext cx="12744411" cy="2337950"/>
          </a:xfrm>
          <a:prstGeom prst="rect">
            <a:avLst/>
          </a:prstGeom>
        </p:spPr>
        <p:txBody>
          <a:bodyPr anchor="t" rtlCol="false" tIns="0" lIns="0" bIns="0" rIns="0">
            <a:spAutoFit/>
          </a:bodyPr>
          <a:lstStyle/>
          <a:p>
            <a:pPr algn="ctr">
              <a:lnSpc>
                <a:spcPts val="9188"/>
              </a:lnSpc>
            </a:pPr>
            <a:r>
              <a:rPr lang="en-US" sz="8060">
                <a:solidFill>
                  <a:srgbClr val="224B86"/>
                </a:solidFill>
                <a:latin typeface="Baloo"/>
                <a:ea typeface="Baloo"/>
                <a:cs typeface="Baloo"/>
                <a:sym typeface="Baloo"/>
              </a:rPr>
              <a:t>1.2 Cơ chế bảo mật trên hệ điều hành Android</a:t>
            </a:r>
          </a:p>
        </p:txBody>
      </p:sp>
      <p:sp>
        <p:nvSpPr>
          <p:cNvPr name="TextBox 10" id="10"/>
          <p:cNvSpPr txBox="true"/>
          <p:nvPr/>
        </p:nvSpPr>
        <p:spPr>
          <a:xfrm rot="0">
            <a:off x="16864469" y="9134475"/>
            <a:ext cx="789662" cy="1038252"/>
          </a:xfrm>
          <a:prstGeom prst="rect">
            <a:avLst/>
          </a:prstGeom>
        </p:spPr>
        <p:txBody>
          <a:bodyPr anchor="t" rtlCol="false" tIns="0" lIns="0" bIns="0" rIns="0">
            <a:spAutoFit/>
          </a:bodyPr>
          <a:lstStyle/>
          <a:p>
            <a:pPr algn="ctr">
              <a:lnSpc>
                <a:spcPts val="8400"/>
              </a:lnSpc>
            </a:pPr>
            <a:r>
              <a:rPr lang="en-US" sz="6000">
                <a:solidFill>
                  <a:srgbClr val="224B86"/>
                </a:solidFill>
                <a:latin typeface="Baloo"/>
                <a:ea typeface="Baloo"/>
                <a:cs typeface="Baloo"/>
                <a:sym typeface="Baloo"/>
              </a:rPr>
              <a:t>9</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15508449" y="9404690"/>
            <a:ext cx="1085415" cy="621647"/>
          </a:xfrm>
          <a:custGeom>
            <a:avLst/>
            <a:gdLst/>
            <a:ahLst/>
            <a:cxnLst/>
            <a:rect r="r" b="b" t="t" l="l"/>
            <a:pathLst>
              <a:path h="621647" w="1085415">
                <a:moveTo>
                  <a:pt x="0" y="0"/>
                </a:moveTo>
                <a:lnTo>
                  <a:pt x="1085415" y="0"/>
                </a:lnTo>
                <a:lnTo>
                  <a:pt x="1085415" y="621647"/>
                </a:lnTo>
                <a:lnTo>
                  <a:pt x="0" y="6216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1794035"/>
            <a:ext cx="5093100" cy="8492965"/>
          </a:xfrm>
          <a:custGeom>
            <a:avLst/>
            <a:gdLst/>
            <a:ahLst/>
            <a:cxnLst/>
            <a:rect r="r" b="b" t="t" l="l"/>
            <a:pathLst>
              <a:path h="8492965" w="5093100">
                <a:moveTo>
                  <a:pt x="0" y="0"/>
                </a:moveTo>
                <a:lnTo>
                  <a:pt x="5093100" y="0"/>
                </a:lnTo>
                <a:lnTo>
                  <a:pt x="5093100" y="8492965"/>
                </a:lnTo>
                <a:lnTo>
                  <a:pt x="0" y="8492965"/>
                </a:lnTo>
                <a:lnTo>
                  <a:pt x="0" y="0"/>
                </a:lnTo>
                <a:close/>
              </a:path>
            </a:pathLst>
          </a:custGeom>
          <a:blipFill>
            <a:blip r:embed="rId4"/>
            <a:stretch>
              <a:fillRect l="-29246" t="0" r="-32285" b="0"/>
            </a:stretch>
          </a:blipFill>
        </p:spPr>
      </p:sp>
      <p:grpSp>
        <p:nvGrpSpPr>
          <p:cNvPr name="Group 4" id="4"/>
          <p:cNvGrpSpPr/>
          <p:nvPr/>
        </p:nvGrpSpPr>
        <p:grpSpPr>
          <a:xfrm rot="0">
            <a:off x="5310028" y="2956112"/>
            <a:ext cx="6336711" cy="2780959"/>
            <a:chOff x="0" y="0"/>
            <a:chExt cx="1668928" cy="732434"/>
          </a:xfrm>
        </p:grpSpPr>
        <p:sp>
          <p:nvSpPr>
            <p:cNvPr name="Freeform 5" id="5"/>
            <p:cNvSpPr/>
            <p:nvPr/>
          </p:nvSpPr>
          <p:spPr>
            <a:xfrm flipH="false" flipV="false" rot="0">
              <a:off x="0" y="0"/>
              <a:ext cx="1668928" cy="732434"/>
            </a:xfrm>
            <a:custGeom>
              <a:avLst/>
              <a:gdLst/>
              <a:ahLst/>
              <a:cxnLst/>
              <a:rect r="r" b="b" t="t" l="l"/>
              <a:pathLst>
                <a:path h="732434" w="1668928">
                  <a:moveTo>
                    <a:pt x="62310" y="0"/>
                  </a:moveTo>
                  <a:lnTo>
                    <a:pt x="1606619" y="0"/>
                  </a:lnTo>
                  <a:cubicBezTo>
                    <a:pt x="1623144" y="0"/>
                    <a:pt x="1638993" y="6565"/>
                    <a:pt x="1650678" y="18250"/>
                  </a:cubicBezTo>
                  <a:cubicBezTo>
                    <a:pt x="1662363" y="29935"/>
                    <a:pt x="1668928" y="45784"/>
                    <a:pt x="1668928" y="62310"/>
                  </a:cubicBezTo>
                  <a:lnTo>
                    <a:pt x="1668928" y="670124"/>
                  </a:lnTo>
                  <a:cubicBezTo>
                    <a:pt x="1668928" y="686650"/>
                    <a:pt x="1662363" y="702498"/>
                    <a:pt x="1650678" y="714184"/>
                  </a:cubicBezTo>
                  <a:cubicBezTo>
                    <a:pt x="1638993" y="725869"/>
                    <a:pt x="1623144" y="732434"/>
                    <a:pt x="1606619" y="732434"/>
                  </a:cubicBezTo>
                  <a:lnTo>
                    <a:pt x="62310" y="732434"/>
                  </a:lnTo>
                  <a:cubicBezTo>
                    <a:pt x="45784" y="732434"/>
                    <a:pt x="29935" y="725869"/>
                    <a:pt x="18250" y="714184"/>
                  </a:cubicBezTo>
                  <a:cubicBezTo>
                    <a:pt x="6565" y="702498"/>
                    <a:pt x="0" y="686650"/>
                    <a:pt x="0" y="670124"/>
                  </a:cubicBezTo>
                  <a:lnTo>
                    <a:pt x="0" y="62310"/>
                  </a:lnTo>
                  <a:cubicBezTo>
                    <a:pt x="0" y="45784"/>
                    <a:pt x="6565" y="29935"/>
                    <a:pt x="18250" y="18250"/>
                  </a:cubicBezTo>
                  <a:cubicBezTo>
                    <a:pt x="29935" y="6565"/>
                    <a:pt x="45784" y="0"/>
                    <a:pt x="62310" y="0"/>
                  </a:cubicBezTo>
                  <a:close/>
                </a:path>
              </a:pathLst>
            </a:custGeom>
            <a:solidFill>
              <a:srgbClr val="38B6FF"/>
            </a:solidFill>
          </p:spPr>
        </p:sp>
        <p:sp>
          <p:nvSpPr>
            <p:cNvPr name="TextBox 6" id="6"/>
            <p:cNvSpPr txBox="true"/>
            <p:nvPr/>
          </p:nvSpPr>
          <p:spPr>
            <a:xfrm>
              <a:off x="0" y="28575"/>
              <a:ext cx="1668928" cy="703859"/>
            </a:xfrm>
            <a:prstGeom prst="rect">
              <a:avLst/>
            </a:prstGeom>
          </p:spPr>
          <p:txBody>
            <a:bodyPr anchor="ctr" rtlCol="false" tIns="50800" lIns="50800" bIns="50800" rIns="50800"/>
            <a:lstStyle/>
            <a:p>
              <a:pPr algn="ctr">
                <a:lnSpc>
                  <a:spcPts val="2661"/>
                </a:lnSpc>
              </a:pPr>
            </a:p>
          </p:txBody>
        </p:sp>
      </p:grpSp>
      <p:sp>
        <p:nvSpPr>
          <p:cNvPr name="TextBox 7" id="7"/>
          <p:cNvSpPr txBox="true"/>
          <p:nvPr/>
        </p:nvSpPr>
        <p:spPr>
          <a:xfrm rot="0">
            <a:off x="5607450" y="618163"/>
            <a:ext cx="11999409" cy="2337950"/>
          </a:xfrm>
          <a:prstGeom prst="rect">
            <a:avLst/>
          </a:prstGeom>
        </p:spPr>
        <p:txBody>
          <a:bodyPr anchor="t" rtlCol="false" tIns="0" lIns="0" bIns="0" rIns="0">
            <a:spAutoFit/>
          </a:bodyPr>
          <a:lstStyle/>
          <a:p>
            <a:pPr algn="ctr">
              <a:lnSpc>
                <a:spcPts val="9188"/>
              </a:lnSpc>
            </a:pPr>
            <a:r>
              <a:rPr lang="en-US" sz="8060">
                <a:solidFill>
                  <a:srgbClr val="224B86"/>
                </a:solidFill>
                <a:latin typeface="Baloo"/>
                <a:ea typeface="Baloo"/>
                <a:cs typeface="Baloo"/>
                <a:sym typeface="Baloo"/>
              </a:rPr>
              <a:t>1.2.1 Phân vùng quyền ứng dụng</a:t>
            </a:r>
          </a:p>
        </p:txBody>
      </p:sp>
      <p:grpSp>
        <p:nvGrpSpPr>
          <p:cNvPr name="Group 8" id="8"/>
          <p:cNvGrpSpPr/>
          <p:nvPr/>
        </p:nvGrpSpPr>
        <p:grpSpPr>
          <a:xfrm rot="0">
            <a:off x="11916976" y="2956112"/>
            <a:ext cx="5951894" cy="2780959"/>
            <a:chOff x="0" y="0"/>
            <a:chExt cx="1567577" cy="732434"/>
          </a:xfrm>
        </p:grpSpPr>
        <p:sp>
          <p:nvSpPr>
            <p:cNvPr name="Freeform 9" id="9"/>
            <p:cNvSpPr/>
            <p:nvPr/>
          </p:nvSpPr>
          <p:spPr>
            <a:xfrm flipH="false" flipV="false" rot="0">
              <a:off x="0" y="0"/>
              <a:ext cx="1567577" cy="732434"/>
            </a:xfrm>
            <a:custGeom>
              <a:avLst/>
              <a:gdLst/>
              <a:ahLst/>
              <a:cxnLst/>
              <a:rect r="r" b="b" t="t" l="l"/>
              <a:pathLst>
                <a:path h="732434" w="1567577">
                  <a:moveTo>
                    <a:pt x="66338" y="0"/>
                  </a:moveTo>
                  <a:lnTo>
                    <a:pt x="1501239" y="0"/>
                  </a:lnTo>
                  <a:cubicBezTo>
                    <a:pt x="1518833" y="0"/>
                    <a:pt x="1535706" y="6989"/>
                    <a:pt x="1548147" y="19430"/>
                  </a:cubicBezTo>
                  <a:cubicBezTo>
                    <a:pt x="1560588" y="31871"/>
                    <a:pt x="1567577" y="48744"/>
                    <a:pt x="1567577" y="66338"/>
                  </a:cubicBezTo>
                  <a:lnTo>
                    <a:pt x="1567577" y="666095"/>
                  </a:lnTo>
                  <a:cubicBezTo>
                    <a:pt x="1567577" y="702733"/>
                    <a:pt x="1537876" y="732434"/>
                    <a:pt x="1501239" y="732434"/>
                  </a:cubicBezTo>
                  <a:lnTo>
                    <a:pt x="66338" y="732434"/>
                  </a:lnTo>
                  <a:cubicBezTo>
                    <a:pt x="29701" y="732434"/>
                    <a:pt x="0" y="702733"/>
                    <a:pt x="0" y="666095"/>
                  </a:cubicBezTo>
                  <a:lnTo>
                    <a:pt x="0" y="66338"/>
                  </a:lnTo>
                  <a:cubicBezTo>
                    <a:pt x="0" y="29701"/>
                    <a:pt x="29701" y="0"/>
                    <a:pt x="66338" y="0"/>
                  </a:cubicBezTo>
                  <a:close/>
                </a:path>
              </a:pathLst>
            </a:custGeom>
            <a:solidFill>
              <a:srgbClr val="38B6FF"/>
            </a:solidFill>
          </p:spPr>
        </p:sp>
        <p:sp>
          <p:nvSpPr>
            <p:cNvPr name="TextBox 10" id="10"/>
            <p:cNvSpPr txBox="true"/>
            <p:nvPr/>
          </p:nvSpPr>
          <p:spPr>
            <a:xfrm>
              <a:off x="0" y="28575"/>
              <a:ext cx="1567577" cy="703859"/>
            </a:xfrm>
            <a:prstGeom prst="rect">
              <a:avLst/>
            </a:prstGeom>
          </p:spPr>
          <p:txBody>
            <a:bodyPr anchor="ctr" rtlCol="false" tIns="50800" lIns="50800" bIns="50800" rIns="50800"/>
            <a:lstStyle/>
            <a:p>
              <a:pPr algn="ctr">
                <a:lnSpc>
                  <a:spcPts val="2661"/>
                </a:lnSpc>
              </a:pPr>
            </a:p>
          </p:txBody>
        </p:sp>
      </p:grpSp>
      <p:grpSp>
        <p:nvGrpSpPr>
          <p:cNvPr name="Group 11" id="11"/>
          <p:cNvGrpSpPr/>
          <p:nvPr/>
        </p:nvGrpSpPr>
        <p:grpSpPr>
          <a:xfrm rot="0">
            <a:off x="5310028" y="6439773"/>
            <a:ext cx="12416214" cy="2266333"/>
            <a:chOff x="0" y="0"/>
            <a:chExt cx="3270114" cy="596894"/>
          </a:xfrm>
        </p:grpSpPr>
        <p:sp>
          <p:nvSpPr>
            <p:cNvPr name="Freeform 12" id="12"/>
            <p:cNvSpPr/>
            <p:nvPr/>
          </p:nvSpPr>
          <p:spPr>
            <a:xfrm flipH="false" flipV="false" rot="0">
              <a:off x="0" y="0"/>
              <a:ext cx="3270114" cy="596894"/>
            </a:xfrm>
            <a:custGeom>
              <a:avLst/>
              <a:gdLst/>
              <a:ahLst/>
              <a:cxnLst/>
              <a:rect r="r" b="b" t="t" l="l"/>
              <a:pathLst>
                <a:path h="596894" w="3270114">
                  <a:moveTo>
                    <a:pt x="31800" y="0"/>
                  </a:moveTo>
                  <a:lnTo>
                    <a:pt x="3238314" y="0"/>
                  </a:lnTo>
                  <a:cubicBezTo>
                    <a:pt x="3246748" y="0"/>
                    <a:pt x="3254836" y="3350"/>
                    <a:pt x="3260800" y="9314"/>
                  </a:cubicBezTo>
                  <a:cubicBezTo>
                    <a:pt x="3266764" y="15278"/>
                    <a:pt x="3270114" y="23366"/>
                    <a:pt x="3270114" y="31800"/>
                  </a:cubicBezTo>
                  <a:lnTo>
                    <a:pt x="3270114" y="565094"/>
                  </a:lnTo>
                  <a:cubicBezTo>
                    <a:pt x="3270114" y="573528"/>
                    <a:pt x="3266764" y="581617"/>
                    <a:pt x="3260800" y="587580"/>
                  </a:cubicBezTo>
                  <a:cubicBezTo>
                    <a:pt x="3254836" y="593544"/>
                    <a:pt x="3246748" y="596894"/>
                    <a:pt x="3238314" y="596894"/>
                  </a:cubicBezTo>
                  <a:lnTo>
                    <a:pt x="31800" y="596894"/>
                  </a:lnTo>
                  <a:cubicBezTo>
                    <a:pt x="23366" y="596894"/>
                    <a:pt x="15278" y="593544"/>
                    <a:pt x="9314" y="587580"/>
                  </a:cubicBezTo>
                  <a:cubicBezTo>
                    <a:pt x="3350" y="581617"/>
                    <a:pt x="0" y="573528"/>
                    <a:pt x="0" y="565094"/>
                  </a:cubicBezTo>
                  <a:lnTo>
                    <a:pt x="0" y="31800"/>
                  </a:lnTo>
                  <a:cubicBezTo>
                    <a:pt x="0" y="23366"/>
                    <a:pt x="3350" y="15278"/>
                    <a:pt x="9314" y="9314"/>
                  </a:cubicBezTo>
                  <a:cubicBezTo>
                    <a:pt x="15278" y="3350"/>
                    <a:pt x="23366" y="0"/>
                    <a:pt x="31800" y="0"/>
                  </a:cubicBezTo>
                  <a:close/>
                </a:path>
              </a:pathLst>
            </a:custGeom>
            <a:solidFill>
              <a:srgbClr val="38B6FF"/>
            </a:solidFill>
          </p:spPr>
        </p:sp>
        <p:sp>
          <p:nvSpPr>
            <p:cNvPr name="TextBox 13" id="13"/>
            <p:cNvSpPr txBox="true"/>
            <p:nvPr/>
          </p:nvSpPr>
          <p:spPr>
            <a:xfrm>
              <a:off x="0" y="28575"/>
              <a:ext cx="3270114" cy="568319"/>
            </a:xfrm>
            <a:prstGeom prst="rect">
              <a:avLst/>
            </a:prstGeom>
          </p:spPr>
          <p:txBody>
            <a:bodyPr anchor="ctr" rtlCol="false" tIns="50800" lIns="50800" bIns="50800" rIns="50800"/>
            <a:lstStyle/>
            <a:p>
              <a:pPr algn="ctr">
                <a:lnSpc>
                  <a:spcPts val="2661"/>
                </a:lnSpc>
              </a:pPr>
            </a:p>
          </p:txBody>
        </p:sp>
      </p:grpSp>
      <p:sp>
        <p:nvSpPr>
          <p:cNvPr name="TextBox 14" id="14"/>
          <p:cNvSpPr txBox="true"/>
          <p:nvPr/>
        </p:nvSpPr>
        <p:spPr>
          <a:xfrm rot="0">
            <a:off x="5310028" y="3110046"/>
            <a:ext cx="5800133" cy="679504"/>
          </a:xfrm>
          <a:prstGeom prst="rect">
            <a:avLst/>
          </a:prstGeom>
        </p:spPr>
        <p:txBody>
          <a:bodyPr anchor="t" rtlCol="false" tIns="0" lIns="0" bIns="0" rIns="0">
            <a:spAutoFit/>
          </a:bodyPr>
          <a:lstStyle/>
          <a:p>
            <a:pPr algn="ctr">
              <a:lnSpc>
                <a:spcPts val="5599"/>
              </a:lnSpc>
            </a:pPr>
            <a:r>
              <a:rPr lang="en-US" sz="3999">
                <a:solidFill>
                  <a:srgbClr val="000000"/>
                </a:solidFill>
                <a:latin typeface="Baloo"/>
                <a:ea typeface="Baloo"/>
                <a:cs typeface="Baloo"/>
                <a:sym typeface="Baloo"/>
              </a:rPr>
              <a:t>Mỗi ứng dụng một UID</a:t>
            </a:r>
          </a:p>
        </p:txBody>
      </p:sp>
      <p:sp>
        <p:nvSpPr>
          <p:cNvPr name="TextBox 15" id="15"/>
          <p:cNvSpPr txBox="true"/>
          <p:nvPr/>
        </p:nvSpPr>
        <p:spPr>
          <a:xfrm rot="0">
            <a:off x="11916976" y="2997958"/>
            <a:ext cx="4838655" cy="679504"/>
          </a:xfrm>
          <a:prstGeom prst="rect">
            <a:avLst/>
          </a:prstGeom>
        </p:spPr>
        <p:txBody>
          <a:bodyPr anchor="t" rtlCol="false" tIns="0" lIns="0" bIns="0" rIns="0">
            <a:spAutoFit/>
          </a:bodyPr>
          <a:lstStyle/>
          <a:p>
            <a:pPr algn="ctr">
              <a:lnSpc>
                <a:spcPts val="5599"/>
              </a:lnSpc>
            </a:pPr>
            <a:r>
              <a:rPr lang="en-US" sz="3999">
                <a:solidFill>
                  <a:srgbClr val="000000"/>
                </a:solidFill>
                <a:latin typeface="Baloo"/>
                <a:ea typeface="Baloo"/>
                <a:cs typeface="Baloo"/>
                <a:sym typeface="Baloo"/>
              </a:rPr>
              <a:t>Cô Lập Tài Nguyên</a:t>
            </a:r>
          </a:p>
        </p:txBody>
      </p:sp>
      <p:sp>
        <p:nvSpPr>
          <p:cNvPr name="TextBox 16" id="16"/>
          <p:cNvSpPr txBox="true"/>
          <p:nvPr/>
        </p:nvSpPr>
        <p:spPr>
          <a:xfrm rot="0">
            <a:off x="5550723" y="6543047"/>
            <a:ext cx="11942584" cy="679504"/>
          </a:xfrm>
          <a:prstGeom prst="rect">
            <a:avLst/>
          </a:prstGeom>
        </p:spPr>
        <p:txBody>
          <a:bodyPr anchor="t" rtlCol="false" tIns="0" lIns="0" bIns="0" rIns="0">
            <a:spAutoFit/>
          </a:bodyPr>
          <a:lstStyle/>
          <a:p>
            <a:pPr algn="l">
              <a:lnSpc>
                <a:spcPts val="5599"/>
              </a:lnSpc>
            </a:pPr>
            <a:r>
              <a:rPr lang="en-US" sz="3999">
                <a:solidFill>
                  <a:srgbClr val="000000"/>
                </a:solidFill>
                <a:latin typeface="Baloo"/>
                <a:ea typeface="Baloo"/>
                <a:cs typeface="Baloo"/>
                <a:sym typeface="Baloo"/>
              </a:rPr>
              <a:t>Giới hạn quyền</a:t>
            </a:r>
          </a:p>
        </p:txBody>
      </p:sp>
      <p:sp>
        <p:nvSpPr>
          <p:cNvPr name="TextBox 17" id="17"/>
          <p:cNvSpPr txBox="true"/>
          <p:nvPr/>
        </p:nvSpPr>
        <p:spPr>
          <a:xfrm rot="0">
            <a:off x="5546843" y="7203501"/>
            <a:ext cx="11942584" cy="1247086"/>
          </a:xfrm>
          <a:prstGeom prst="rect">
            <a:avLst/>
          </a:prstGeom>
        </p:spPr>
        <p:txBody>
          <a:bodyPr anchor="t" rtlCol="false" tIns="0" lIns="0" bIns="0" rIns="0">
            <a:spAutoFit/>
          </a:bodyPr>
          <a:lstStyle/>
          <a:p>
            <a:pPr algn="l">
              <a:lnSpc>
                <a:spcPts val="4759"/>
              </a:lnSpc>
            </a:pPr>
            <a:r>
              <a:rPr lang="en-US" sz="3399">
                <a:solidFill>
                  <a:srgbClr val="000000"/>
                </a:solidFill>
                <a:latin typeface="Arial"/>
                <a:ea typeface="Arial"/>
                <a:cs typeface="Arial"/>
                <a:sym typeface="Arial"/>
              </a:rPr>
              <a:t>Mỗi ứng dụng chỉ được cấp những quyền cần thiết để hoạt động, tránh lạm dụng.</a:t>
            </a:r>
          </a:p>
        </p:txBody>
      </p:sp>
      <p:sp>
        <p:nvSpPr>
          <p:cNvPr name="TextBox 18" id="18"/>
          <p:cNvSpPr txBox="true"/>
          <p:nvPr/>
        </p:nvSpPr>
        <p:spPr>
          <a:xfrm rot="0">
            <a:off x="5607450" y="3884800"/>
            <a:ext cx="5971292" cy="1847134"/>
          </a:xfrm>
          <a:prstGeom prst="rect">
            <a:avLst/>
          </a:prstGeom>
        </p:spPr>
        <p:txBody>
          <a:bodyPr anchor="t" rtlCol="false" tIns="0" lIns="0" bIns="0" rIns="0">
            <a:spAutoFit/>
          </a:bodyPr>
          <a:lstStyle/>
          <a:p>
            <a:pPr algn="l">
              <a:lnSpc>
                <a:spcPts val="4759"/>
              </a:lnSpc>
            </a:pPr>
            <a:r>
              <a:rPr lang="en-US" sz="3399">
                <a:solidFill>
                  <a:srgbClr val="000000"/>
                </a:solidFill>
                <a:latin typeface="Arial"/>
                <a:ea typeface="Arial"/>
                <a:cs typeface="Arial"/>
                <a:sym typeface="Arial"/>
              </a:rPr>
              <a:t>Mỗi ứng dụng được cấp một UID duy nhất để cô lập tài nguyên và dữ liệu.</a:t>
            </a:r>
          </a:p>
        </p:txBody>
      </p:sp>
      <p:sp>
        <p:nvSpPr>
          <p:cNvPr name="TextBox 19" id="19"/>
          <p:cNvSpPr txBox="true"/>
          <p:nvPr/>
        </p:nvSpPr>
        <p:spPr>
          <a:xfrm rot="0">
            <a:off x="12052152" y="3662158"/>
            <a:ext cx="5681542" cy="1847134"/>
          </a:xfrm>
          <a:prstGeom prst="rect">
            <a:avLst/>
          </a:prstGeom>
        </p:spPr>
        <p:txBody>
          <a:bodyPr anchor="t" rtlCol="false" tIns="0" lIns="0" bIns="0" rIns="0">
            <a:spAutoFit/>
          </a:bodyPr>
          <a:lstStyle/>
          <a:p>
            <a:pPr algn="l">
              <a:lnSpc>
                <a:spcPts val="4759"/>
              </a:lnSpc>
            </a:pPr>
            <a:r>
              <a:rPr lang="en-US" sz="3399">
                <a:solidFill>
                  <a:srgbClr val="000000"/>
                </a:solidFill>
                <a:latin typeface="Arial"/>
                <a:ea typeface="Arial"/>
                <a:cs typeface="Arial"/>
                <a:sym typeface="Arial"/>
              </a:rPr>
              <a:t>Ứng dụng chỉ truy cập tài nguyên được cấp phép, ngăn chặn truy cập trái phép.</a:t>
            </a:r>
          </a:p>
        </p:txBody>
      </p:sp>
      <p:sp>
        <p:nvSpPr>
          <p:cNvPr name="TextBox 20" id="20"/>
          <p:cNvSpPr txBox="true"/>
          <p:nvPr/>
        </p:nvSpPr>
        <p:spPr>
          <a:xfrm rot="0">
            <a:off x="16864469" y="9134475"/>
            <a:ext cx="789662" cy="1038252"/>
          </a:xfrm>
          <a:prstGeom prst="rect">
            <a:avLst/>
          </a:prstGeom>
        </p:spPr>
        <p:txBody>
          <a:bodyPr anchor="t" rtlCol="false" tIns="0" lIns="0" bIns="0" rIns="0">
            <a:spAutoFit/>
          </a:bodyPr>
          <a:lstStyle/>
          <a:p>
            <a:pPr algn="ctr">
              <a:lnSpc>
                <a:spcPts val="8400"/>
              </a:lnSpc>
            </a:pPr>
            <a:r>
              <a:rPr lang="en-US" sz="6000">
                <a:solidFill>
                  <a:srgbClr val="224B86"/>
                </a:solidFill>
                <a:latin typeface="Baloo"/>
                <a:ea typeface="Baloo"/>
                <a:cs typeface="Baloo"/>
                <a:sym typeface="Baloo"/>
              </a:rPr>
              <a:t>10</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15528709" y="9404690"/>
            <a:ext cx="1085415" cy="621647"/>
          </a:xfrm>
          <a:custGeom>
            <a:avLst/>
            <a:gdLst/>
            <a:ahLst/>
            <a:cxnLst/>
            <a:rect r="r" b="b" t="t" l="l"/>
            <a:pathLst>
              <a:path h="621647" w="1085415">
                <a:moveTo>
                  <a:pt x="0" y="0"/>
                </a:moveTo>
                <a:lnTo>
                  <a:pt x="1085415" y="0"/>
                </a:lnTo>
                <a:lnTo>
                  <a:pt x="1085415" y="621647"/>
                </a:lnTo>
                <a:lnTo>
                  <a:pt x="0" y="6216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517816" y="1794035"/>
            <a:ext cx="7950417" cy="7153441"/>
          </a:xfrm>
          <a:custGeom>
            <a:avLst/>
            <a:gdLst/>
            <a:ahLst/>
            <a:cxnLst/>
            <a:rect r="r" b="b" t="t" l="l"/>
            <a:pathLst>
              <a:path h="7153441" w="7950417">
                <a:moveTo>
                  <a:pt x="0" y="0"/>
                </a:moveTo>
                <a:lnTo>
                  <a:pt x="7950417" y="0"/>
                </a:lnTo>
                <a:lnTo>
                  <a:pt x="7950417" y="7153441"/>
                </a:lnTo>
                <a:lnTo>
                  <a:pt x="0" y="7153441"/>
                </a:lnTo>
                <a:lnTo>
                  <a:pt x="0" y="0"/>
                </a:lnTo>
                <a:close/>
              </a:path>
            </a:pathLst>
          </a:custGeom>
          <a:blipFill>
            <a:blip r:embed="rId4"/>
            <a:stretch>
              <a:fillRect l="-264" t="-686" r="-5592" b="-686"/>
            </a:stretch>
          </a:blipFill>
        </p:spPr>
      </p:sp>
      <p:sp>
        <p:nvSpPr>
          <p:cNvPr name="TextBox 4" id="4"/>
          <p:cNvSpPr txBox="true"/>
          <p:nvPr/>
        </p:nvSpPr>
        <p:spPr>
          <a:xfrm rot="0">
            <a:off x="1028700" y="1076325"/>
            <a:ext cx="7690378" cy="1175873"/>
          </a:xfrm>
          <a:prstGeom prst="rect">
            <a:avLst/>
          </a:prstGeom>
        </p:spPr>
        <p:txBody>
          <a:bodyPr anchor="t" rtlCol="false" tIns="0" lIns="0" bIns="0" rIns="0">
            <a:spAutoFit/>
          </a:bodyPr>
          <a:lstStyle/>
          <a:p>
            <a:pPr algn="ctr">
              <a:lnSpc>
                <a:spcPts val="9188"/>
              </a:lnSpc>
            </a:pPr>
            <a:r>
              <a:rPr lang="en-US" sz="8060">
                <a:solidFill>
                  <a:srgbClr val="224B86"/>
                </a:solidFill>
                <a:latin typeface="Baloo"/>
                <a:ea typeface="Baloo"/>
                <a:cs typeface="Baloo"/>
                <a:sym typeface="Baloo"/>
              </a:rPr>
              <a:t>1.2.2 Sandboxing</a:t>
            </a:r>
          </a:p>
        </p:txBody>
      </p:sp>
      <p:sp>
        <p:nvSpPr>
          <p:cNvPr name="TextBox 5" id="5"/>
          <p:cNvSpPr txBox="true"/>
          <p:nvPr/>
        </p:nvSpPr>
        <p:spPr>
          <a:xfrm rot="0">
            <a:off x="816239" y="2645091"/>
            <a:ext cx="8115300" cy="6302386"/>
          </a:xfrm>
          <a:prstGeom prst="rect">
            <a:avLst/>
          </a:prstGeom>
        </p:spPr>
        <p:txBody>
          <a:bodyPr anchor="t" rtlCol="false" tIns="0" lIns="0" bIns="0" rIns="0">
            <a:spAutoFit/>
          </a:bodyPr>
          <a:lstStyle/>
          <a:p>
            <a:pPr algn="l" marL="798828" indent="-399414" lvl="1">
              <a:lnSpc>
                <a:spcPts val="5512"/>
              </a:lnSpc>
              <a:buFont typeface="Arial"/>
              <a:buChar char="•"/>
            </a:pPr>
            <a:r>
              <a:rPr lang="en-US" sz="3699">
                <a:solidFill>
                  <a:srgbClr val="000000"/>
                </a:solidFill>
                <a:latin typeface="Arial"/>
                <a:ea typeface="Arial"/>
                <a:cs typeface="Arial"/>
                <a:sym typeface="Arial"/>
              </a:rPr>
              <a:t>Mỗi ứng dụng chạy trong một môi trường riêng biệt, được cô lập khỏi các ứng dụng khác</a:t>
            </a:r>
          </a:p>
          <a:p>
            <a:pPr algn="l" marL="798828" indent="-399414" lvl="1">
              <a:lnSpc>
                <a:spcPts val="5512"/>
              </a:lnSpc>
              <a:buFont typeface="Arial"/>
              <a:buChar char="•"/>
            </a:pPr>
            <a:r>
              <a:rPr lang="en-US" sz="3699">
                <a:solidFill>
                  <a:srgbClr val="000000"/>
                </a:solidFill>
                <a:latin typeface="Arial"/>
                <a:ea typeface="Arial"/>
                <a:cs typeface="Arial"/>
                <a:sym typeface="Arial"/>
              </a:rPr>
              <a:t>Ứng dụng chỉ có thể truy cập các tài nguyên và dữ liệu được phép, ngăn chặn truy cập trái phép.</a:t>
            </a:r>
          </a:p>
          <a:p>
            <a:pPr algn="l" marL="798828" indent="-399414" lvl="1">
              <a:lnSpc>
                <a:spcPts val="5512"/>
              </a:lnSpc>
              <a:buFont typeface="Arial"/>
              <a:buChar char="•"/>
            </a:pPr>
            <a:r>
              <a:rPr lang="en-US" sz="3699">
                <a:solidFill>
                  <a:srgbClr val="000000"/>
                </a:solidFill>
                <a:latin typeface="Arial"/>
                <a:ea typeface="Arial"/>
                <a:cs typeface="Arial"/>
                <a:sym typeface="Arial"/>
              </a:rPr>
              <a:t>Nếu một ứng dụng bị lỗi hoặc bị tấn công, nó sẽ không ảnh hưởng đến các ứng dụng khác.</a:t>
            </a:r>
          </a:p>
        </p:txBody>
      </p:sp>
      <p:sp>
        <p:nvSpPr>
          <p:cNvPr name="TextBox 6" id="6"/>
          <p:cNvSpPr txBox="true"/>
          <p:nvPr/>
        </p:nvSpPr>
        <p:spPr>
          <a:xfrm rot="0">
            <a:off x="16864469" y="9134475"/>
            <a:ext cx="789662" cy="1038252"/>
          </a:xfrm>
          <a:prstGeom prst="rect">
            <a:avLst/>
          </a:prstGeom>
        </p:spPr>
        <p:txBody>
          <a:bodyPr anchor="t" rtlCol="false" tIns="0" lIns="0" bIns="0" rIns="0">
            <a:spAutoFit/>
          </a:bodyPr>
          <a:lstStyle/>
          <a:p>
            <a:pPr algn="ctr">
              <a:lnSpc>
                <a:spcPts val="8400"/>
              </a:lnSpc>
            </a:pPr>
            <a:r>
              <a:rPr lang="en-US" sz="6000">
                <a:solidFill>
                  <a:srgbClr val="224B86"/>
                </a:solidFill>
                <a:latin typeface="Baloo"/>
                <a:ea typeface="Baloo"/>
                <a:cs typeface="Baloo"/>
                <a:sym typeface="Baloo"/>
              </a:rPr>
              <a:t>11</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15346414" y="9350628"/>
            <a:ext cx="1085415" cy="621647"/>
          </a:xfrm>
          <a:custGeom>
            <a:avLst/>
            <a:gdLst/>
            <a:ahLst/>
            <a:cxnLst/>
            <a:rect r="r" b="b" t="t" l="l"/>
            <a:pathLst>
              <a:path h="621647" w="1085415">
                <a:moveTo>
                  <a:pt x="0" y="0"/>
                </a:moveTo>
                <a:lnTo>
                  <a:pt x="1085415" y="0"/>
                </a:lnTo>
                <a:lnTo>
                  <a:pt x="1085415" y="621647"/>
                </a:lnTo>
                <a:lnTo>
                  <a:pt x="0" y="6216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2799793"/>
            <a:ext cx="6944972" cy="676291"/>
            <a:chOff x="0" y="0"/>
            <a:chExt cx="2235984" cy="217737"/>
          </a:xfrm>
        </p:grpSpPr>
        <p:sp>
          <p:nvSpPr>
            <p:cNvPr name="Freeform 4" id="4"/>
            <p:cNvSpPr/>
            <p:nvPr/>
          </p:nvSpPr>
          <p:spPr>
            <a:xfrm flipH="false" flipV="false" rot="0">
              <a:off x="0" y="0"/>
              <a:ext cx="2235984" cy="217737"/>
            </a:xfrm>
            <a:custGeom>
              <a:avLst/>
              <a:gdLst/>
              <a:ahLst/>
              <a:cxnLst/>
              <a:rect r="r" b="b" t="t" l="l"/>
              <a:pathLst>
                <a:path h="217737" w="2235984">
                  <a:moveTo>
                    <a:pt x="108868" y="0"/>
                  </a:moveTo>
                  <a:lnTo>
                    <a:pt x="2127116" y="0"/>
                  </a:lnTo>
                  <a:cubicBezTo>
                    <a:pt x="2187242" y="0"/>
                    <a:pt x="2235984" y="48742"/>
                    <a:pt x="2235984" y="108868"/>
                  </a:cubicBezTo>
                  <a:lnTo>
                    <a:pt x="2235984" y="108868"/>
                  </a:lnTo>
                  <a:cubicBezTo>
                    <a:pt x="2235984" y="168995"/>
                    <a:pt x="2187242" y="217737"/>
                    <a:pt x="2127116" y="217737"/>
                  </a:cubicBezTo>
                  <a:lnTo>
                    <a:pt x="108868" y="217737"/>
                  </a:lnTo>
                  <a:cubicBezTo>
                    <a:pt x="48742" y="217737"/>
                    <a:pt x="0" y="168995"/>
                    <a:pt x="0" y="108868"/>
                  </a:cubicBezTo>
                  <a:lnTo>
                    <a:pt x="0" y="108868"/>
                  </a:lnTo>
                  <a:cubicBezTo>
                    <a:pt x="0" y="48742"/>
                    <a:pt x="48742" y="0"/>
                    <a:pt x="108868" y="0"/>
                  </a:cubicBezTo>
                  <a:close/>
                </a:path>
              </a:pathLst>
            </a:custGeom>
            <a:solidFill>
              <a:srgbClr val="C3E4CE"/>
            </a:solidFill>
          </p:spPr>
        </p:sp>
        <p:sp>
          <p:nvSpPr>
            <p:cNvPr name="TextBox 5" id="5"/>
            <p:cNvSpPr txBox="true"/>
            <p:nvPr/>
          </p:nvSpPr>
          <p:spPr>
            <a:xfrm>
              <a:off x="0" y="-95250"/>
              <a:ext cx="2235984" cy="312987"/>
            </a:xfrm>
            <a:prstGeom prst="rect">
              <a:avLst/>
            </a:prstGeom>
          </p:spPr>
          <p:txBody>
            <a:bodyPr anchor="ctr" rtlCol="false" tIns="50800" lIns="50800" bIns="50800" rIns="50800"/>
            <a:lstStyle/>
            <a:p>
              <a:pPr algn="ctr">
                <a:lnSpc>
                  <a:spcPts val="3359"/>
                </a:lnSpc>
                <a:spcBef>
                  <a:spcPct val="0"/>
                </a:spcBef>
              </a:pPr>
            </a:p>
          </p:txBody>
        </p:sp>
      </p:grpSp>
      <p:grpSp>
        <p:nvGrpSpPr>
          <p:cNvPr name="Group 6" id="6"/>
          <p:cNvGrpSpPr/>
          <p:nvPr/>
        </p:nvGrpSpPr>
        <p:grpSpPr>
          <a:xfrm rot="0">
            <a:off x="9721318" y="2675281"/>
            <a:ext cx="7885540" cy="844008"/>
            <a:chOff x="0" y="0"/>
            <a:chExt cx="2538807" cy="271734"/>
          </a:xfrm>
        </p:grpSpPr>
        <p:sp>
          <p:nvSpPr>
            <p:cNvPr name="Freeform 7" id="7"/>
            <p:cNvSpPr/>
            <p:nvPr/>
          </p:nvSpPr>
          <p:spPr>
            <a:xfrm flipH="false" flipV="false" rot="0">
              <a:off x="0" y="0"/>
              <a:ext cx="2538807" cy="271734"/>
            </a:xfrm>
            <a:custGeom>
              <a:avLst/>
              <a:gdLst/>
              <a:ahLst/>
              <a:cxnLst/>
              <a:rect r="r" b="b" t="t" l="l"/>
              <a:pathLst>
                <a:path h="271734" w="2538807">
                  <a:moveTo>
                    <a:pt x="98179" y="0"/>
                  </a:moveTo>
                  <a:lnTo>
                    <a:pt x="2440628" y="0"/>
                  </a:lnTo>
                  <a:cubicBezTo>
                    <a:pt x="2494851" y="0"/>
                    <a:pt x="2538807" y="43956"/>
                    <a:pt x="2538807" y="98179"/>
                  </a:cubicBezTo>
                  <a:lnTo>
                    <a:pt x="2538807" y="173556"/>
                  </a:lnTo>
                  <a:cubicBezTo>
                    <a:pt x="2538807" y="227778"/>
                    <a:pt x="2494851" y="271734"/>
                    <a:pt x="2440628" y="271734"/>
                  </a:cubicBezTo>
                  <a:lnTo>
                    <a:pt x="98179" y="271734"/>
                  </a:lnTo>
                  <a:cubicBezTo>
                    <a:pt x="43956" y="271734"/>
                    <a:pt x="0" y="227778"/>
                    <a:pt x="0" y="173556"/>
                  </a:cubicBezTo>
                  <a:lnTo>
                    <a:pt x="0" y="98179"/>
                  </a:lnTo>
                  <a:cubicBezTo>
                    <a:pt x="0" y="43956"/>
                    <a:pt x="43956" y="0"/>
                    <a:pt x="98179" y="0"/>
                  </a:cubicBezTo>
                  <a:close/>
                </a:path>
              </a:pathLst>
            </a:custGeom>
            <a:solidFill>
              <a:srgbClr val="C3E4CE"/>
            </a:solidFill>
          </p:spPr>
        </p:sp>
        <p:sp>
          <p:nvSpPr>
            <p:cNvPr name="TextBox 8" id="8"/>
            <p:cNvSpPr txBox="true"/>
            <p:nvPr/>
          </p:nvSpPr>
          <p:spPr>
            <a:xfrm>
              <a:off x="0" y="-95250"/>
              <a:ext cx="2538807" cy="366984"/>
            </a:xfrm>
            <a:prstGeom prst="rect">
              <a:avLst/>
            </a:prstGeom>
          </p:spPr>
          <p:txBody>
            <a:bodyPr anchor="ctr" rtlCol="false" tIns="50800" lIns="50800" bIns="50800" rIns="50800"/>
            <a:lstStyle/>
            <a:p>
              <a:pPr algn="ctr">
                <a:lnSpc>
                  <a:spcPts val="3359"/>
                </a:lnSpc>
                <a:spcBef>
                  <a:spcPct val="0"/>
                </a:spcBef>
              </a:pPr>
            </a:p>
          </p:txBody>
        </p:sp>
      </p:grpSp>
      <p:grpSp>
        <p:nvGrpSpPr>
          <p:cNvPr name="Group 9" id="9"/>
          <p:cNvGrpSpPr/>
          <p:nvPr/>
        </p:nvGrpSpPr>
        <p:grpSpPr>
          <a:xfrm rot="0">
            <a:off x="906944" y="6101336"/>
            <a:ext cx="7156295" cy="692247"/>
            <a:chOff x="0" y="0"/>
            <a:chExt cx="2304021" cy="222874"/>
          </a:xfrm>
        </p:grpSpPr>
        <p:sp>
          <p:nvSpPr>
            <p:cNvPr name="Freeform 10" id="10"/>
            <p:cNvSpPr/>
            <p:nvPr/>
          </p:nvSpPr>
          <p:spPr>
            <a:xfrm flipH="false" flipV="false" rot="0">
              <a:off x="0" y="0"/>
              <a:ext cx="2304021" cy="222874"/>
            </a:xfrm>
            <a:custGeom>
              <a:avLst/>
              <a:gdLst/>
              <a:ahLst/>
              <a:cxnLst/>
              <a:rect r="r" b="b" t="t" l="l"/>
              <a:pathLst>
                <a:path h="222874" w="2304021">
                  <a:moveTo>
                    <a:pt x="108183" y="0"/>
                  </a:moveTo>
                  <a:lnTo>
                    <a:pt x="2195837" y="0"/>
                  </a:lnTo>
                  <a:cubicBezTo>
                    <a:pt x="2255585" y="0"/>
                    <a:pt x="2304021" y="48435"/>
                    <a:pt x="2304021" y="108183"/>
                  </a:cubicBezTo>
                  <a:lnTo>
                    <a:pt x="2304021" y="114691"/>
                  </a:lnTo>
                  <a:cubicBezTo>
                    <a:pt x="2304021" y="143383"/>
                    <a:pt x="2292623" y="170900"/>
                    <a:pt x="2272335" y="191188"/>
                  </a:cubicBezTo>
                  <a:cubicBezTo>
                    <a:pt x="2252046" y="211476"/>
                    <a:pt x="2224530" y="222874"/>
                    <a:pt x="2195837" y="222874"/>
                  </a:cubicBezTo>
                  <a:lnTo>
                    <a:pt x="108183" y="222874"/>
                  </a:lnTo>
                  <a:cubicBezTo>
                    <a:pt x="48435" y="222874"/>
                    <a:pt x="0" y="174439"/>
                    <a:pt x="0" y="114691"/>
                  </a:cubicBezTo>
                  <a:lnTo>
                    <a:pt x="0" y="108183"/>
                  </a:lnTo>
                  <a:cubicBezTo>
                    <a:pt x="0" y="48435"/>
                    <a:pt x="48435" y="0"/>
                    <a:pt x="108183" y="0"/>
                  </a:cubicBezTo>
                  <a:close/>
                </a:path>
              </a:pathLst>
            </a:custGeom>
            <a:solidFill>
              <a:srgbClr val="C3E4CE"/>
            </a:solidFill>
          </p:spPr>
        </p:sp>
        <p:sp>
          <p:nvSpPr>
            <p:cNvPr name="TextBox 11" id="11"/>
            <p:cNvSpPr txBox="true"/>
            <p:nvPr/>
          </p:nvSpPr>
          <p:spPr>
            <a:xfrm>
              <a:off x="0" y="-95250"/>
              <a:ext cx="2304021" cy="318124"/>
            </a:xfrm>
            <a:prstGeom prst="rect">
              <a:avLst/>
            </a:prstGeom>
          </p:spPr>
          <p:txBody>
            <a:bodyPr anchor="ctr" rtlCol="false" tIns="50800" lIns="50800" bIns="50800" rIns="50800"/>
            <a:lstStyle/>
            <a:p>
              <a:pPr algn="ctr">
                <a:lnSpc>
                  <a:spcPts val="3359"/>
                </a:lnSpc>
                <a:spcBef>
                  <a:spcPct val="0"/>
                </a:spcBef>
              </a:pPr>
            </a:p>
          </p:txBody>
        </p:sp>
      </p:grpSp>
      <p:grpSp>
        <p:nvGrpSpPr>
          <p:cNvPr name="Group 12" id="12"/>
          <p:cNvGrpSpPr/>
          <p:nvPr/>
        </p:nvGrpSpPr>
        <p:grpSpPr>
          <a:xfrm rot="0">
            <a:off x="9809759" y="6101336"/>
            <a:ext cx="7571297" cy="692247"/>
            <a:chOff x="0" y="0"/>
            <a:chExt cx="2437634" cy="222874"/>
          </a:xfrm>
        </p:grpSpPr>
        <p:sp>
          <p:nvSpPr>
            <p:cNvPr name="Freeform 13" id="13"/>
            <p:cNvSpPr/>
            <p:nvPr/>
          </p:nvSpPr>
          <p:spPr>
            <a:xfrm flipH="false" flipV="false" rot="0">
              <a:off x="0" y="0"/>
              <a:ext cx="2437634" cy="222874"/>
            </a:xfrm>
            <a:custGeom>
              <a:avLst/>
              <a:gdLst/>
              <a:ahLst/>
              <a:cxnLst/>
              <a:rect r="r" b="b" t="t" l="l"/>
              <a:pathLst>
                <a:path h="222874" w="2437634">
                  <a:moveTo>
                    <a:pt x="102254" y="0"/>
                  </a:moveTo>
                  <a:lnTo>
                    <a:pt x="2335380" y="0"/>
                  </a:lnTo>
                  <a:cubicBezTo>
                    <a:pt x="2391853" y="0"/>
                    <a:pt x="2437634" y="45780"/>
                    <a:pt x="2437634" y="102254"/>
                  </a:cubicBezTo>
                  <a:lnTo>
                    <a:pt x="2437634" y="120620"/>
                  </a:lnTo>
                  <a:cubicBezTo>
                    <a:pt x="2437634" y="177094"/>
                    <a:pt x="2391853" y="222874"/>
                    <a:pt x="2335380" y="222874"/>
                  </a:cubicBezTo>
                  <a:lnTo>
                    <a:pt x="102254" y="222874"/>
                  </a:lnTo>
                  <a:cubicBezTo>
                    <a:pt x="45780" y="222874"/>
                    <a:pt x="0" y="177094"/>
                    <a:pt x="0" y="120620"/>
                  </a:cubicBezTo>
                  <a:lnTo>
                    <a:pt x="0" y="102254"/>
                  </a:lnTo>
                  <a:cubicBezTo>
                    <a:pt x="0" y="45780"/>
                    <a:pt x="45780" y="0"/>
                    <a:pt x="102254" y="0"/>
                  </a:cubicBezTo>
                  <a:close/>
                </a:path>
              </a:pathLst>
            </a:custGeom>
            <a:solidFill>
              <a:srgbClr val="C3E4CE"/>
            </a:solidFill>
          </p:spPr>
        </p:sp>
        <p:sp>
          <p:nvSpPr>
            <p:cNvPr name="TextBox 14" id="14"/>
            <p:cNvSpPr txBox="true"/>
            <p:nvPr/>
          </p:nvSpPr>
          <p:spPr>
            <a:xfrm>
              <a:off x="0" y="-95250"/>
              <a:ext cx="2437634" cy="318124"/>
            </a:xfrm>
            <a:prstGeom prst="rect">
              <a:avLst/>
            </a:prstGeom>
          </p:spPr>
          <p:txBody>
            <a:bodyPr anchor="ctr" rtlCol="false" tIns="50800" lIns="50800" bIns="50800" rIns="50800"/>
            <a:lstStyle/>
            <a:p>
              <a:pPr algn="ctr">
                <a:lnSpc>
                  <a:spcPts val="3359"/>
                </a:lnSpc>
                <a:spcBef>
                  <a:spcPct val="0"/>
                </a:spcBef>
              </a:pPr>
            </a:p>
          </p:txBody>
        </p:sp>
      </p:grpSp>
      <p:sp>
        <p:nvSpPr>
          <p:cNvPr name="TextBox 15" id="15"/>
          <p:cNvSpPr txBox="true"/>
          <p:nvPr/>
        </p:nvSpPr>
        <p:spPr>
          <a:xfrm rot="0">
            <a:off x="1028700" y="1076325"/>
            <a:ext cx="12020428" cy="1175873"/>
          </a:xfrm>
          <a:prstGeom prst="rect">
            <a:avLst/>
          </a:prstGeom>
        </p:spPr>
        <p:txBody>
          <a:bodyPr anchor="t" rtlCol="false" tIns="0" lIns="0" bIns="0" rIns="0">
            <a:spAutoFit/>
          </a:bodyPr>
          <a:lstStyle/>
          <a:p>
            <a:pPr algn="ctr">
              <a:lnSpc>
                <a:spcPts val="9188"/>
              </a:lnSpc>
            </a:pPr>
            <a:r>
              <a:rPr lang="en-US" sz="8060">
                <a:solidFill>
                  <a:srgbClr val="224B86"/>
                </a:solidFill>
                <a:latin typeface="Baloo"/>
                <a:ea typeface="Baloo"/>
                <a:cs typeface="Baloo"/>
                <a:sym typeface="Baloo"/>
              </a:rPr>
              <a:t>1.2.2 Quản Lý Permissions</a:t>
            </a:r>
          </a:p>
        </p:txBody>
      </p:sp>
      <p:sp>
        <p:nvSpPr>
          <p:cNvPr name="TextBox 16" id="16"/>
          <p:cNvSpPr txBox="true"/>
          <p:nvPr/>
        </p:nvSpPr>
        <p:spPr>
          <a:xfrm rot="0">
            <a:off x="1291210" y="2792767"/>
            <a:ext cx="6279110" cy="671184"/>
          </a:xfrm>
          <a:prstGeom prst="rect">
            <a:avLst/>
          </a:prstGeom>
        </p:spPr>
        <p:txBody>
          <a:bodyPr anchor="t" rtlCol="false" tIns="0" lIns="0" bIns="0" rIns="0">
            <a:spAutoFit/>
          </a:bodyPr>
          <a:lstStyle/>
          <a:p>
            <a:pPr algn="l">
              <a:lnSpc>
                <a:spcPts val="5529"/>
              </a:lnSpc>
              <a:spcBef>
                <a:spcPct val="0"/>
              </a:spcBef>
            </a:pPr>
            <a:r>
              <a:rPr lang="en-US" sz="3949" spc="31">
                <a:solidFill>
                  <a:srgbClr val="424242"/>
                </a:solidFill>
                <a:latin typeface="Baloo"/>
                <a:ea typeface="Baloo"/>
                <a:cs typeface="Baloo"/>
                <a:sym typeface="Baloo"/>
              </a:rPr>
              <a:t>Cấp quyền tại lần cài đặt</a:t>
            </a:r>
          </a:p>
        </p:txBody>
      </p:sp>
      <p:sp>
        <p:nvSpPr>
          <p:cNvPr name="TextBox 17" id="17"/>
          <p:cNvSpPr txBox="true"/>
          <p:nvPr/>
        </p:nvSpPr>
        <p:spPr>
          <a:xfrm rot="0">
            <a:off x="9931515" y="2723593"/>
            <a:ext cx="7571297" cy="671184"/>
          </a:xfrm>
          <a:prstGeom prst="rect">
            <a:avLst/>
          </a:prstGeom>
        </p:spPr>
        <p:txBody>
          <a:bodyPr anchor="t" rtlCol="false" tIns="0" lIns="0" bIns="0" rIns="0">
            <a:spAutoFit/>
          </a:bodyPr>
          <a:lstStyle/>
          <a:p>
            <a:pPr algn="l">
              <a:lnSpc>
                <a:spcPts val="5529"/>
              </a:lnSpc>
              <a:spcBef>
                <a:spcPct val="0"/>
              </a:spcBef>
            </a:pPr>
            <a:r>
              <a:rPr lang="en-US" sz="3949" spc="31">
                <a:solidFill>
                  <a:srgbClr val="424242"/>
                </a:solidFill>
                <a:latin typeface="Baloo"/>
                <a:ea typeface="Baloo"/>
                <a:cs typeface="Baloo"/>
                <a:sym typeface="Baloo"/>
              </a:rPr>
              <a:t>Quản lý quyền tại thời gian chạy</a:t>
            </a:r>
          </a:p>
        </p:txBody>
      </p:sp>
      <p:sp>
        <p:nvSpPr>
          <p:cNvPr name="TextBox 18" id="18"/>
          <p:cNvSpPr txBox="true"/>
          <p:nvPr/>
        </p:nvSpPr>
        <p:spPr>
          <a:xfrm rot="0">
            <a:off x="1028700" y="3933284"/>
            <a:ext cx="6944972" cy="1748952"/>
          </a:xfrm>
          <a:prstGeom prst="rect">
            <a:avLst/>
          </a:prstGeom>
        </p:spPr>
        <p:txBody>
          <a:bodyPr anchor="t" rtlCol="false" tIns="0" lIns="0" bIns="0" rIns="0">
            <a:spAutoFit/>
          </a:bodyPr>
          <a:lstStyle/>
          <a:p>
            <a:pPr algn="l" marL="0" indent="0" lvl="0">
              <a:lnSpc>
                <a:spcPts val="4499"/>
              </a:lnSpc>
            </a:pPr>
            <a:r>
              <a:rPr lang="en-US" sz="3599">
                <a:solidFill>
                  <a:srgbClr val="424242"/>
                </a:solidFill>
                <a:latin typeface="Arial"/>
                <a:ea typeface="Arial"/>
                <a:cs typeface="Arial"/>
                <a:sym typeface="Arial"/>
              </a:rPr>
              <a:t>Người dùng phải chấp nhận các quyền yêu cầu của ứng dụng trước khi cài đặt.</a:t>
            </a:r>
          </a:p>
        </p:txBody>
      </p:sp>
      <p:sp>
        <p:nvSpPr>
          <p:cNvPr name="TextBox 19" id="19"/>
          <p:cNvSpPr txBox="true"/>
          <p:nvPr/>
        </p:nvSpPr>
        <p:spPr>
          <a:xfrm rot="0">
            <a:off x="9931515" y="3852664"/>
            <a:ext cx="6373462" cy="1748952"/>
          </a:xfrm>
          <a:prstGeom prst="rect">
            <a:avLst/>
          </a:prstGeom>
        </p:spPr>
        <p:txBody>
          <a:bodyPr anchor="t" rtlCol="false" tIns="0" lIns="0" bIns="0" rIns="0">
            <a:spAutoFit/>
          </a:bodyPr>
          <a:lstStyle/>
          <a:p>
            <a:pPr algn="l" marL="0" indent="0" lvl="0">
              <a:lnSpc>
                <a:spcPts val="4499"/>
              </a:lnSpc>
            </a:pPr>
            <a:r>
              <a:rPr lang="en-US" sz="3599">
                <a:solidFill>
                  <a:srgbClr val="424242"/>
                </a:solidFill>
                <a:latin typeface="Arial"/>
                <a:ea typeface="Arial"/>
                <a:cs typeface="Arial"/>
                <a:sym typeface="Arial"/>
              </a:rPr>
              <a:t>Người dùng có thể xem và quản lý các quyền đã được cấp cho ứng dụng.</a:t>
            </a:r>
          </a:p>
        </p:txBody>
      </p:sp>
      <p:sp>
        <p:nvSpPr>
          <p:cNvPr name="TextBox 20" id="20"/>
          <p:cNvSpPr txBox="true"/>
          <p:nvPr/>
        </p:nvSpPr>
        <p:spPr>
          <a:xfrm rot="0">
            <a:off x="1118267" y="6110861"/>
            <a:ext cx="6733650" cy="671184"/>
          </a:xfrm>
          <a:prstGeom prst="rect">
            <a:avLst/>
          </a:prstGeom>
        </p:spPr>
        <p:txBody>
          <a:bodyPr anchor="t" rtlCol="false" tIns="0" lIns="0" bIns="0" rIns="0">
            <a:spAutoFit/>
          </a:bodyPr>
          <a:lstStyle/>
          <a:p>
            <a:pPr algn="l">
              <a:lnSpc>
                <a:spcPts val="5529"/>
              </a:lnSpc>
              <a:spcBef>
                <a:spcPct val="0"/>
              </a:spcBef>
            </a:pPr>
            <a:r>
              <a:rPr lang="en-US" sz="3949" spc="31">
                <a:solidFill>
                  <a:srgbClr val="424242"/>
                </a:solidFill>
                <a:latin typeface="Baloo"/>
                <a:ea typeface="Baloo"/>
                <a:cs typeface="Baloo"/>
                <a:sym typeface="Baloo"/>
              </a:rPr>
              <a:t>Cấp quyền tại thời gian chạy</a:t>
            </a:r>
          </a:p>
        </p:txBody>
      </p:sp>
      <p:sp>
        <p:nvSpPr>
          <p:cNvPr name="TextBox 21" id="21"/>
          <p:cNvSpPr txBox="true"/>
          <p:nvPr/>
        </p:nvSpPr>
        <p:spPr>
          <a:xfrm rot="0">
            <a:off x="1075101" y="7039646"/>
            <a:ext cx="6988138" cy="2310982"/>
          </a:xfrm>
          <a:prstGeom prst="rect">
            <a:avLst/>
          </a:prstGeom>
        </p:spPr>
        <p:txBody>
          <a:bodyPr anchor="t" rtlCol="false" tIns="0" lIns="0" bIns="0" rIns="0">
            <a:spAutoFit/>
          </a:bodyPr>
          <a:lstStyle/>
          <a:p>
            <a:pPr algn="l" marL="0" indent="0" lvl="0">
              <a:lnSpc>
                <a:spcPts val="4499"/>
              </a:lnSpc>
            </a:pPr>
            <a:r>
              <a:rPr lang="en-US" sz="3599">
                <a:solidFill>
                  <a:srgbClr val="424242"/>
                </a:solidFill>
                <a:latin typeface="Arial"/>
                <a:ea typeface="Arial"/>
                <a:cs typeface="Arial"/>
                <a:sym typeface="Arial"/>
              </a:rPr>
              <a:t>Ứng dụng có thể yêu cầu các quyền mới trong quá trình hoạt động, người dùng phải chấp nhận.</a:t>
            </a:r>
          </a:p>
        </p:txBody>
      </p:sp>
      <p:sp>
        <p:nvSpPr>
          <p:cNvPr name="TextBox 22" id="22"/>
          <p:cNvSpPr txBox="true"/>
          <p:nvPr/>
        </p:nvSpPr>
        <p:spPr>
          <a:xfrm rot="0">
            <a:off x="10021082" y="6110861"/>
            <a:ext cx="5325332" cy="671184"/>
          </a:xfrm>
          <a:prstGeom prst="rect">
            <a:avLst/>
          </a:prstGeom>
        </p:spPr>
        <p:txBody>
          <a:bodyPr anchor="t" rtlCol="false" tIns="0" lIns="0" bIns="0" rIns="0">
            <a:spAutoFit/>
          </a:bodyPr>
          <a:lstStyle/>
          <a:p>
            <a:pPr algn="l">
              <a:lnSpc>
                <a:spcPts val="5529"/>
              </a:lnSpc>
              <a:spcBef>
                <a:spcPct val="0"/>
              </a:spcBef>
            </a:pPr>
            <a:r>
              <a:rPr lang="en-US" sz="3949" spc="31">
                <a:solidFill>
                  <a:srgbClr val="424242"/>
                </a:solidFill>
                <a:latin typeface="Baloo"/>
                <a:ea typeface="Baloo"/>
                <a:cs typeface="Baloo"/>
                <a:sym typeface="Baloo"/>
              </a:rPr>
              <a:t>Thu hồi quyền</a:t>
            </a:r>
          </a:p>
        </p:txBody>
      </p:sp>
      <p:sp>
        <p:nvSpPr>
          <p:cNvPr name="TextBox 23" id="23"/>
          <p:cNvSpPr txBox="true"/>
          <p:nvPr/>
        </p:nvSpPr>
        <p:spPr>
          <a:xfrm rot="0">
            <a:off x="9931515" y="7051076"/>
            <a:ext cx="7571297" cy="1186923"/>
          </a:xfrm>
          <a:prstGeom prst="rect">
            <a:avLst/>
          </a:prstGeom>
        </p:spPr>
        <p:txBody>
          <a:bodyPr anchor="t" rtlCol="false" tIns="0" lIns="0" bIns="0" rIns="0">
            <a:spAutoFit/>
          </a:bodyPr>
          <a:lstStyle/>
          <a:p>
            <a:pPr algn="l" marL="0" indent="0" lvl="0">
              <a:lnSpc>
                <a:spcPts val="4499"/>
              </a:lnSpc>
            </a:pPr>
            <a:r>
              <a:rPr lang="en-US" sz="3599">
                <a:solidFill>
                  <a:srgbClr val="424242"/>
                </a:solidFill>
                <a:latin typeface="Arial"/>
                <a:ea typeface="Arial"/>
                <a:cs typeface="Arial"/>
                <a:sym typeface="Arial"/>
              </a:rPr>
              <a:t>Người dùng có thể thu hồi các quyền đã cấp cho ứng dụng bất kỳ lúc nào.</a:t>
            </a:r>
          </a:p>
        </p:txBody>
      </p:sp>
      <p:sp>
        <p:nvSpPr>
          <p:cNvPr name="TextBox 24" id="24"/>
          <p:cNvSpPr txBox="true"/>
          <p:nvPr/>
        </p:nvSpPr>
        <p:spPr>
          <a:xfrm rot="0">
            <a:off x="16713150" y="9080413"/>
            <a:ext cx="789662" cy="1038252"/>
          </a:xfrm>
          <a:prstGeom prst="rect">
            <a:avLst/>
          </a:prstGeom>
        </p:spPr>
        <p:txBody>
          <a:bodyPr anchor="t" rtlCol="false" tIns="0" lIns="0" bIns="0" rIns="0">
            <a:spAutoFit/>
          </a:bodyPr>
          <a:lstStyle/>
          <a:p>
            <a:pPr algn="ctr">
              <a:lnSpc>
                <a:spcPts val="8400"/>
              </a:lnSpc>
            </a:pPr>
            <a:r>
              <a:rPr lang="en-US" sz="6000">
                <a:solidFill>
                  <a:srgbClr val="224B86"/>
                </a:solidFill>
                <a:latin typeface="Baloo"/>
                <a:ea typeface="Baloo"/>
                <a:cs typeface="Baloo"/>
                <a:sym typeface="Baloo"/>
              </a:rPr>
              <a:t>12</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15422160" y="9404690"/>
            <a:ext cx="1085415" cy="621647"/>
          </a:xfrm>
          <a:custGeom>
            <a:avLst/>
            <a:gdLst/>
            <a:ahLst/>
            <a:cxnLst/>
            <a:rect r="r" b="b" t="t" l="l"/>
            <a:pathLst>
              <a:path h="621647" w="1085415">
                <a:moveTo>
                  <a:pt x="0" y="0"/>
                </a:moveTo>
                <a:lnTo>
                  <a:pt x="1085416" y="0"/>
                </a:lnTo>
                <a:lnTo>
                  <a:pt x="1085416" y="621647"/>
                </a:lnTo>
                <a:lnTo>
                  <a:pt x="0" y="6216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2799793"/>
            <a:ext cx="6944972" cy="676291"/>
            <a:chOff x="0" y="0"/>
            <a:chExt cx="2235984" cy="217737"/>
          </a:xfrm>
        </p:grpSpPr>
        <p:sp>
          <p:nvSpPr>
            <p:cNvPr name="Freeform 4" id="4"/>
            <p:cNvSpPr/>
            <p:nvPr/>
          </p:nvSpPr>
          <p:spPr>
            <a:xfrm flipH="false" flipV="false" rot="0">
              <a:off x="0" y="0"/>
              <a:ext cx="2235984" cy="217737"/>
            </a:xfrm>
            <a:custGeom>
              <a:avLst/>
              <a:gdLst/>
              <a:ahLst/>
              <a:cxnLst/>
              <a:rect r="r" b="b" t="t" l="l"/>
              <a:pathLst>
                <a:path h="217737" w="2235984">
                  <a:moveTo>
                    <a:pt x="108868" y="0"/>
                  </a:moveTo>
                  <a:lnTo>
                    <a:pt x="2127116" y="0"/>
                  </a:lnTo>
                  <a:cubicBezTo>
                    <a:pt x="2187242" y="0"/>
                    <a:pt x="2235984" y="48742"/>
                    <a:pt x="2235984" y="108868"/>
                  </a:cubicBezTo>
                  <a:lnTo>
                    <a:pt x="2235984" y="108868"/>
                  </a:lnTo>
                  <a:cubicBezTo>
                    <a:pt x="2235984" y="168995"/>
                    <a:pt x="2187242" y="217737"/>
                    <a:pt x="2127116" y="217737"/>
                  </a:cubicBezTo>
                  <a:lnTo>
                    <a:pt x="108868" y="217737"/>
                  </a:lnTo>
                  <a:cubicBezTo>
                    <a:pt x="48742" y="217737"/>
                    <a:pt x="0" y="168995"/>
                    <a:pt x="0" y="108868"/>
                  </a:cubicBezTo>
                  <a:lnTo>
                    <a:pt x="0" y="108868"/>
                  </a:lnTo>
                  <a:cubicBezTo>
                    <a:pt x="0" y="48742"/>
                    <a:pt x="48742" y="0"/>
                    <a:pt x="108868" y="0"/>
                  </a:cubicBezTo>
                  <a:close/>
                </a:path>
              </a:pathLst>
            </a:custGeom>
            <a:solidFill>
              <a:srgbClr val="C3E4CE"/>
            </a:solidFill>
          </p:spPr>
        </p:sp>
        <p:sp>
          <p:nvSpPr>
            <p:cNvPr name="TextBox 5" id="5"/>
            <p:cNvSpPr txBox="true"/>
            <p:nvPr/>
          </p:nvSpPr>
          <p:spPr>
            <a:xfrm>
              <a:off x="0" y="-95250"/>
              <a:ext cx="2235984" cy="312987"/>
            </a:xfrm>
            <a:prstGeom prst="rect">
              <a:avLst/>
            </a:prstGeom>
          </p:spPr>
          <p:txBody>
            <a:bodyPr anchor="ctr" rtlCol="false" tIns="50800" lIns="50800" bIns="50800" rIns="50800"/>
            <a:lstStyle/>
            <a:p>
              <a:pPr algn="ctr">
                <a:lnSpc>
                  <a:spcPts val="3359"/>
                </a:lnSpc>
                <a:spcBef>
                  <a:spcPct val="0"/>
                </a:spcBef>
              </a:pPr>
            </a:p>
          </p:txBody>
        </p:sp>
      </p:grpSp>
      <p:grpSp>
        <p:nvGrpSpPr>
          <p:cNvPr name="Group 6" id="6"/>
          <p:cNvGrpSpPr/>
          <p:nvPr/>
        </p:nvGrpSpPr>
        <p:grpSpPr>
          <a:xfrm rot="0">
            <a:off x="9721318" y="2675281"/>
            <a:ext cx="7885540" cy="844008"/>
            <a:chOff x="0" y="0"/>
            <a:chExt cx="2538807" cy="271734"/>
          </a:xfrm>
        </p:grpSpPr>
        <p:sp>
          <p:nvSpPr>
            <p:cNvPr name="Freeform 7" id="7"/>
            <p:cNvSpPr/>
            <p:nvPr/>
          </p:nvSpPr>
          <p:spPr>
            <a:xfrm flipH="false" flipV="false" rot="0">
              <a:off x="0" y="0"/>
              <a:ext cx="2538807" cy="271734"/>
            </a:xfrm>
            <a:custGeom>
              <a:avLst/>
              <a:gdLst/>
              <a:ahLst/>
              <a:cxnLst/>
              <a:rect r="r" b="b" t="t" l="l"/>
              <a:pathLst>
                <a:path h="271734" w="2538807">
                  <a:moveTo>
                    <a:pt x="98179" y="0"/>
                  </a:moveTo>
                  <a:lnTo>
                    <a:pt x="2440628" y="0"/>
                  </a:lnTo>
                  <a:cubicBezTo>
                    <a:pt x="2494851" y="0"/>
                    <a:pt x="2538807" y="43956"/>
                    <a:pt x="2538807" y="98179"/>
                  </a:cubicBezTo>
                  <a:lnTo>
                    <a:pt x="2538807" y="173556"/>
                  </a:lnTo>
                  <a:cubicBezTo>
                    <a:pt x="2538807" y="227778"/>
                    <a:pt x="2494851" y="271734"/>
                    <a:pt x="2440628" y="271734"/>
                  </a:cubicBezTo>
                  <a:lnTo>
                    <a:pt x="98179" y="271734"/>
                  </a:lnTo>
                  <a:cubicBezTo>
                    <a:pt x="43956" y="271734"/>
                    <a:pt x="0" y="227778"/>
                    <a:pt x="0" y="173556"/>
                  </a:cubicBezTo>
                  <a:lnTo>
                    <a:pt x="0" y="98179"/>
                  </a:lnTo>
                  <a:cubicBezTo>
                    <a:pt x="0" y="43956"/>
                    <a:pt x="43956" y="0"/>
                    <a:pt x="98179" y="0"/>
                  </a:cubicBezTo>
                  <a:close/>
                </a:path>
              </a:pathLst>
            </a:custGeom>
            <a:solidFill>
              <a:srgbClr val="C3E4CE"/>
            </a:solidFill>
          </p:spPr>
        </p:sp>
        <p:sp>
          <p:nvSpPr>
            <p:cNvPr name="TextBox 8" id="8"/>
            <p:cNvSpPr txBox="true"/>
            <p:nvPr/>
          </p:nvSpPr>
          <p:spPr>
            <a:xfrm>
              <a:off x="0" y="-95250"/>
              <a:ext cx="2538807" cy="366984"/>
            </a:xfrm>
            <a:prstGeom prst="rect">
              <a:avLst/>
            </a:prstGeom>
          </p:spPr>
          <p:txBody>
            <a:bodyPr anchor="ctr" rtlCol="false" tIns="50800" lIns="50800" bIns="50800" rIns="50800"/>
            <a:lstStyle/>
            <a:p>
              <a:pPr algn="ctr">
                <a:lnSpc>
                  <a:spcPts val="3359"/>
                </a:lnSpc>
                <a:spcBef>
                  <a:spcPct val="0"/>
                </a:spcBef>
              </a:pPr>
            </a:p>
          </p:txBody>
        </p:sp>
      </p:grpSp>
      <p:grpSp>
        <p:nvGrpSpPr>
          <p:cNvPr name="Group 9" id="9"/>
          <p:cNvGrpSpPr/>
          <p:nvPr/>
        </p:nvGrpSpPr>
        <p:grpSpPr>
          <a:xfrm rot="0">
            <a:off x="906944" y="6101336"/>
            <a:ext cx="7156295" cy="692247"/>
            <a:chOff x="0" y="0"/>
            <a:chExt cx="2304021" cy="222874"/>
          </a:xfrm>
        </p:grpSpPr>
        <p:sp>
          <p:nvSpPr>
            <p:cNvPr name="Freeform 10" id="10"/>
            <p:cNvSpPr/>
            <p:nvPr/>
          </p:nvSpPr>
          <p:spPr>
            <a:xfrm flipH="false" flipV="false" rot="0">
              <a:off x="0" y="0"/>
              <a:ext cx="2304021" cy="222874"/>
            </a:xfrm>
            <a:custGeom>
              <a:avLst/>
              <a:gdLst/>
              <a:ahLst/>
              <a:cxnLst/>
              <a:rect r="r" b="b" t="t" l="l"/>
              <a:pathLst>
                <a:path h="222874" w="2304021">
                  <a:moveTo>
                    <a:pt x="108183" y="0"/>
                  </a:moveTo>
                  <a:lnTo>
                    <a:pt x="2195837" y="0"/>
                  </a:lnTo>
                  <a:cubicBezTo>
                    <a:pt x="2255585" y="0"/>
                    <a:pt x="2304021" y="48435"/>
                    <a:pt x="2304021" y="108183"/>
                  </a:cubicBezTo>
                  <a:lnTo>
                    <a:pt x="2304021" y="114691"/>
                  </a:lnTo>
                  <a:cubicBezTo>
                    <a:pt x="2304021" y="143383"/>
                    <a:pt x="2292623" y="170900"/>
                    <a:pt x="2272335" y="191188"/>
                  </a:cubicBezTo>
                  <a:cubicBezTo>
                    <a:pt x="2252046" y="211476"/>
                    <a:pt x="2224530" y="222874"/>
                    <a:pt x="2195837" y="222874"/>
                  </a:cubicBezTo>
                  <a:lnTo>
                    <a:pt x="108183" y="222874"/>
                  </a:lnTo>
                  <a:cubicBezTo>
                    <a:pt x="48435" y="222874"/>
                    <a:pt x="0" y="174439"/>
                    <a:pt x="0" y="114691"/>
                  </a:cubicBezTo>
                  <a:lnTo>
                    <a:pt x="0" y="108183"/>
                  </a:lnTo>
                  <a:cubicBezTo>
                    <a:pt x="0" y="48435"/>
                    <a:pt x="48435" y="0"/>
                    <a:pt x="108183" y="0"/>
                  </a:cubicBezTo>
                  <a:close/>
                </a:path>
              </a:pathLst>
            </a:custGeom>
            <a:solidFill>
              <a:srgbClr val="C3E4CE"/>
            </a:solidFill>
          </p:spPr>
        </p:sp>
        <p:sp>
          <p:nvSpPr>
            <p:cNvPr name="TextBox 11" id="11"/>
            <p:cNvSpPr txBox="true"/>
            <p:nvPr/>
          </p:nvSpPr>
          <p:spPr>
            <a:xfrm>
              <a:off x="0" y="-95250"/>
              <a:ext cx="2304021" cy="318124"/>
            </a:xfrm>
            <a:prstGeom prst="rect">
              <a:avLst/>
            </a:prstGeom>
          </p:spPr>
          <p:txBody>
            <a:bodyPr anchor="ctr" rtlCol="false" tIns="50800" lIns="50800" bIns="50800" rIns="50800"/>
            <a:lstStyle/>
            <a:p>
              <a:pPr algn="ctr">
                <a:lnSpc>
                  <a:spcPts val="3359"/>
                </a:lnSpc>
                <a:spcBef>
                  <a:spcPct val="0"/>
                </a:spcBef>
              </a:pPr>
            </a:p>
          </p:txBody>
        </p:sp>
      </p:grpSp>
      <p:grpSp>
        <p:nvGrpSpPr>
          <p:cNvPr name="Group 12" id="12"/>
          <p:cNvGrpSpPr/>
          <p:nvPr/>
        </p:nvGrpSpPr>
        <p:grpSpPr>
          <a:xfrm rot="0">
            <a:off x="9809759" y="6101336"/>
            <a:ext cx="7571297" cy="692247"/>
            <a:chOff x="0" y="0"/>
            <a:chExt cx="2437634" cy="222874"/>
          </a:xfrm>
        </p:grpSpPr>
        <p:sp>
          <p:nvSpPr>
            <p:cNvPr name="Freeform 13" id="13"/>
            <p:cNvSpPr/>
            <p:nvPr/>
          </p:nvSpPr>
          <p:spPr>
            <a:xfrm flipH="false" flipV="false" rot="0">
              <a:off x="0" y="0"/>
              <a:ext cx="2437634" cy="222874"/>
            </a:xfrm>
            <a:custGeom>
              <a:avLst/>
              <a:gdLst/>
              <a:ahLst/>
              <a:cxnLst/>
              <a:rect r="r" b="b" t="t" l="l"/>
              <a:pathLst>
                <a:path h="222874" w="2437634">
                  <a:moveTo>
                    <a:pt x="102254" y="0"/>
                  </a:moveTo>
                  <a:lnTo>
                    <a:pt x="2335380" y="0"/>
                  </a:lnTo>
                  <a:cubicBezTo>
                    <a:pt x="2391853" y="0"/>
                    <a:pt x="2437634" y="45780"/>
                    <a:pt x="2437634" y="102254"/>
                  </a:cubicBezTo>
                  <a:lnTo>
                    <a:pt x="2437634" y="120620"/>
                  </a:lnTo>
                  <a:cubicBezTo>
                    <a:pt x="2437634" y="177094"/>
                    <a:pt x="2391853" y="222874"/>
                    <a:pt x="2335380" y="222874"/>
                  </a:cubicBezTo>
                  <a:lnTo>
                    <a:pt x="102254" y="222874"/>
                  </a:lnTo>
                  <a:cubicBezTo>
                    <a:pt x="45780" y="222874"/>
                    <a:pt x="0" y="177094"/>
                    <a:pt x="0" y="120620"/>
                  </a:cubicBezTo>
                  <a:lnTo>
                    <a:pt x="0" y="102254"/>
                  </a:lnTo>
                  <a:cubicBezTo>
                    <a:pt x="0" y="45780"/>
                    <a:pt x="45780" y="0"/>
                    <a:pt x="102254" y="0"/>
                  </a:cubicBezTo>
                  <a:close/>
                </a:path>
              </a:pathLst>
            </a:custGeom>
            <a:solidFill>
              <a:srgbClr val="C3E4CE"/>
            </a:solidFill>
          </p:spPr>
        </p:sp>
        <p:sp>
          <p:nvSpPr>
            <p:cNvPr name="TextBox 14" id="14"/>
            <p:cNvSpPr txBox="true"/>
            <p:nvPr/>
          </p:nvSpPr>
          <p:spPr>
            <a:xfrm>
              <a:off x="0" y="-95250"/>
              <a:ext cx="2437634" cy="318124"/>
            </a:xfrm>
            <a:prstGeom prst="rect">
              <a:avLst/>
            </a:prstGeom>
          </p:spPr>
          <p:txBody>
            <a:bodyPr anchor="ctr" rtlCol="false" tIns="50800" lIns="50800" bIns="50800" rIns="50800"/>
            <a:lstStyle/>
            <a:p>
              <a:pPr algn="ctr">
                <a:lnSpc>
                  <a:spcPts val="3359"/>
                </a:lnSpc>
                <a:spcBef>
                  <a:spcPct val="0"/>
                </a:spcBef>
              </a:pPr>
            </a:p>
          </p:txBody>
        </p:sp>
      </p:grpSp>
      <p:sp>
        <p:nvSpPr>
          <p:cNvPr name="TextBox 15" id="15"/>
          <p:cNvSpPr txBox="true"/>
          <p:nvPr/>
        </p:nvSpPr>
        <p:spPr>
          <a:xfrm rot="0">
            <a:off x="1028700" y="1076325"/>
            <a:ext cx="15276277" cy="1175873"/>
          </a:xfrm>
          <a:prstGeom prst="rect">
            <a:avLst/>
          </a:prstGeom>
        </p:spPr>
        <p:txBody>
          <a:bodyPr anchor="t" rtlCol="false" tIns="0" lIns="0" bIns="0" rIns="0">
            <a:spAutoFit/>
          </a:bodyPr>
          <a:lstStyle/>
          <a:p>
            <a:pPr algn="ctr">
              <a:lnSpc>
                <a:spcPts val="9188"/>
              </a:lnSpc>
            </a:pPr>
            <a:r>
              <a:rPr lang="en-US" sz="8060">
                <a:solidFill>
                  <a:srgbClr val="224B86"/>
                </a:solidFill>
                <a:latin typeface="Baloo"/>
                <a:ea typeface="Baloo"/>
                <a:cs typeface="Baloo"/>
                <a:sym typeface="Baloo"/>
              </a:rPr>
              <a:t>1.2.3 Một vài cơ chế bảo mật khác</a:t>
            </a:r>
          </a:p>
        </p:txBody>
      </p:sp>
      <p:sp>
        <p:nvSpPr>
          <p:cNvPr name="TextBox 16" id="16"/>
          <p:cNvSpPr txBox="true"/>
          <p:nvPr/>
        </p:nvSpPr>
        <p:spPr>
          <a:xfrm rot="0">
            <a:off x="1291210" y="2792767"/>
            <a:ext cx="6279110" cy="671184"/>
          </a:xfrm>
          <a:prstGeom prst="rect">
            <a:avLst/>
          </a:prstGeom>
        </p:spPr>
        <p:txBody>
          <a:bodyPr anchor="t" rtlCol="false" tIns="0" lIns="0" bIns="0" rIns="0">
            <a:spAutoFit/>
          </a:bodyPr>
          <a:lstStyle/>
          <a:p>
            <a:pPr algn="ctr">
              <a:lnSpc>
                <a:spcPts val="5529"/>
              </a:lnSpc>
              <a:spcBef>
                <a:spcPct val="0"/>
              </a:spcBef>
            </a:pPr>
            <a:r>
              <a:rPr lang="en-US" sz="3949" spc="31">
                <a:solidFill>
                  <a:srgbClr val="424242"/>
                </a:solidFill>
                <a:latin typeface="Baloo"/>
                <a:ea typeface="Baloo"/>
                <a:cs typeface="Baloo"/>
                <a:sym typeface="Baloo"/>
              </a:rPr>
              <a:t>ASLR </a:t>
            </a:r>
          </a:p>
        </p:txBody>
      </p:sp>
      <p:sp>
        <p:nvSpPr>
          <p:cNvPr name="TextBox 17" id="17"/>
          <p:cNvSpPr txBox="true"/>
          <p:nvPr/>
        </p:nvSpPr>
        <p:spPr>
          <a:xfrm rot="0">
            <a:off x="9931515" y="2723593"/>
            <a:ext cx="7571297" cy="671184"/>
          </a:xfrm>
          <a:prstGeom prst="rect">
            <a:avLst/>
          </a:prstGeom>
        </p:spPr>
        <p:txBody>
          <a:bodyPr anchor="t" rtlCol="false" tIns="0" lIns="0" bIns="0" rIns="0">
            <a:spAutoFit/>
          </a:bodyPr>
          <a:lstStyle/>
          <a:p>
            <a:pPr algn="ctr">
              <a:lnSpc>
                <a:spcPts val="5529"/>
              </a:lnSpc>
              <a:spcBef>
                <a:spcPct val="0"/>
              </a:spcBef>
            </a:pPr>
            <a:r>
              <a:rPr lang="en-US" sz="3949" spc="31">
                <a:solidFill>
                  <a:srgbClr val="424242"/>
                </a:solidFill>
                <a:latin typeface="Baloo"/>
                <a:ea typeface="Baloo"/>
                <a:cs typeface="Baloo"/>
                <a:sym typeface="Baloo"/>
              </a:rPr>
              <a:t>SELinux </a:t>
            </a:r>
          </a:p>
        </p:txBody>
      </p:sp>
      <p:sp>
        <p:nvSpPr>
          <p:cNvPr name="TextBox 18" id="18"/>
          <p:cNvSpPr txBox="true"/>
          <p:nvPr/>
        </p:nvSpPr>
        <p:spPr>
          <a:xfrm rot="0">
            <a:off x="1028700" y="3933284"/>
            <a:ext cx="6944972" cy="1748952"/>
          </a:xfrm>
          <a:prstGeom prst="rect">
            <a:avLst/>
          </a:prstGeom>
        </p:spPr>
        <p:txBody>
          <a:bodyPr anchor="t" rtlCol="false" tIns="0" lIns="0" bIns="0" rIns="0">
            <a:spAutoFit/>
          </a:bodyPr>
          <a:lstStyle/>
          <a:p>
            <a:pPr algn="l" marL="0" indent="0" lvl="0">
              <a:lnSpc>
                <a:spcPts val="4499"/>
              </a:lnSpc>
            </a:pPr>
            <a:r>
              <a:rPr lang="en-US" sz="3599">
                <a:solidFill>
                  <a:srgbClr val="424242"/>
                </a:solidFill>
                <a:latin typeface="Arial"/>
                <a:ea typeface="Arial"/>
                <a:cs typeface="Arial"/>
                <a:sym typeface="Arial"/>
              </a:rPr>
              <a:t>Làm xáo trộn không gian địa chỉ của tiến trình để ngăn việc khai thác lỗ hổng bộ nhớ.</a:t>
            </a:r>
          </a:p>
        </p:txBody>
      </p:sp>
      <p:sp>
        <p:nvSpPr>
          <p:cNvPr name="TextBox 19" id="19"/>
          <p:cNvSpPr txBox="true"/>
          <p:nvPr/>
        </p:nvSpPr>
        <p:spPr>
          <a:xfrm rot="0">
            <a:off x="9931515" y="3852664"/>
            <a:ext cx="6373462" cy="1186923"/>
          </a:xfrm>
          <a:prstGeom prst="rect">
            <a:avLst/>
          </a:prstGeom>
        </p:spPr>
        <p:txBody>
          <a:bodyPr anchor="t" rtlCol="false" tIns="0" lIns="0" bIns="0" rIns="0">
            <a:spAutoFit/>
          </a:bodyPr>
          <a:lstStyle/>
          <a:p>
            <a:pPr algn="l" marL="0" indent="0" lvl="0">
              <a:lnSpc>
                <a:spcPts val="4499"/>
              </a:lnSpc>
            </a:pPr>
            <a:r>
              <a:rPr lang="en-US" sz="3599">
                <a:solidFill>
                  <a:srgbClr val="424242"/>
                </a:solidFill>
                <a:latin typeface="Arial"/>
                <a:ea typeface="Arial"/>
                <a:cs typeface="Arial"/>
                <a:sym typeface="Arial"/>
              </a:rPr>
              <a:t>Quản lý quyền truy cập ở mức hệ thống trên Android.</a:t>
            </a:r>
          </a:p>
        </p:txBody>
      </p:sp>
      <p:sp>
        <p:nvSpPr>
          <p:cNvPr name="TextBox 20" id="20"/>
          <p:cNvSpPr txBox="true"/>
          <p:nvPr/>
        </p:nvSpPr>
        <p:spPr>
          <a:xfrm rot="0">
            <a:off x="1118267" y="6110861"/>
            <a:ext cx="6733650" cy="671184"/>
          </a:xfrm>
          <a:prstGeom prst="rect">
            <a:avLst/>
          </a:prstGeom>
        </p:spPr>
        <p:txBody>
          <a:bodyPr anchor="t" rtlCol="false" tIns="0" lIns="0" bIns="0" rIns="0">
            <a:spAutoFit/>
          </a:bodyPr>
          <a:lstStyle/>
          <a:p>
            <a:pPr algn="ctr">
              <a:lnSpc>
                <a:spcPts val="5529"/>
              </a:lnSpc>
              <a:spcBef>
                <a:spcPct val="0"/>
              </a:spcBef>
            </a:pPr>
            <a:r>
              <a:rPr lang="en-US" sz="3949" spc="31">
                <a:solidFill>
                  <a:srgbClr val="424242"/>
                </a:solidFill>
                <a:latin typeface="Baloo"/>
                <a:ea typeface="Baloo"/>
                <a:cs typeface="Baloo"/>
                <a:sym typeface="Baloo"/>
              </a:rPr>
              <a:t>Verified Boot</a:t>
            </a:r>
          </a:p>
        </p:txBody>
      </p:sp>
      <p:sp>
        <p:nvSpPr>
          <p:cNvPr name="TextBox 21" id="21"/>
          <p:cNvSpPr txBox="true"/>
          <p:nvPr/>
        </p:nvSpPr>
        <p:spPr>
          <a:xfrm rot="0">
            <a:off x="1075101" y="7039646"/>
            <a:ext cx="6988138" cy="1748952"/>
          </a:xfrm>
          <a:prstGeom prst="rect">
            <a:avLst/>
          </a:prstGeom>
        </p:spPr>
        <p:txBody>
          <a:bodyPr anchor="t" rtlCol="false" tIns="0" lIns="0" bIns="0" rIns="0">
            <a:spAutoFit/>
          </a:bodyPr>
          <a:lstStyle/>
          <a:p>
            <a:pPr algn="l" marL="0" indent="0" lvl="0">
              <a:lnSpc>
                <a:spcPts val="4499"/>
              </a:lnSpc>
            </a:pPr>
            <a:r>
              <a:rPr lang="en-US" sz="3599">
                <a:solidFill>
                  <a:srgbClr val="424242"/>
                </a:solidFill>
                <a:latin typeface="Arial"/>
                <a:ea typeface="Arial"/>
                <a:cs typeface="Arial"/>
                <a:sym typeface="Arial"/>
              </a:rPr>
              <a:t>Đảm bảo tính toàn vẹn của hệ điều hành trong quá trình khởi động.</a:t>
            </a:r>
          </a:p>
        </p:txBody>
      </p:sp>
      <p:sp>
        <p:nvSpPr>
          <p:cNvPr name="TextBox 22" id="22"/>
          <p:cNvSpPr txBox="true"/>
          <p:nvPr/>
        </p:nvSpPr>
        <p:spPr>
          <a:xfrm rot="0">
            <a:off x="10021082" y="6110861"/>
            <a:ext cx="7238218" cy="671184"/>
          </a:xfrm>
          <a:prstGeom prst="rect">
            <a:avLst/>
          </a:prstGeom>
        </p:spPr>
        <p:txBody>
          <a:bodyPr anchor="t" rtlCol="false" tIns="0" lIns="0" bIns="0" rIns="0">
            <a:spAutoFit/>
          </a:bodyPr>
          <a:lstStyle/>
          <a:p>
            <a:pPr algn="ctr">
              <a:lnSpc>
                <a:spcPts val="5529"/>
              </a:lnSpc>
              <a:spcBef>
                <a:spcPct val="0"/>
              </a:spcBef>
            </a:pPr>
            <a:r>
              <a:rPr lang="en-US" sz="3949" spc="31">
                <a:solidFill>
                  <a:srgbClr val="424242"/>
                </a:solidFill>
                <a:latin typeface="Baloo"/>
                <a:ea typeface="Baloo"/>
                <a:cs typeface="Baloo"/>
                <a:sym typeface="Baloo"/>
              </a:rPr>
              <a:t>Encryption </a:t>
            </a:r>
          </a:p>
        </p:txBody>
      </p:sp>
      <p:sp>
        <p:nvSpPr>
          <p:cNvPr name="TextBox 23" id="23"/>
          <p:cNvSpPr txBox="true"/>
          <p:nvPr/>
        </p:nvSpPr>
        <p:spPr>
          <a:xfrm rot="0">
            <a:off x="9931515" y="7051076"/>
            <a:ext cx="7571297" cy="1748952"/>
          </a:xfrm>
          <a:prstGeom prst="rect">
            <a:avLst/>
          </a:prstGeom>
        </p:spPr>
        <p:txBody>
          <a:bodyPr anchor="t" rtlCol="false" tIns="0" lIns="0" bIns="0" rIns="0">
            <a:spAutoFit/>
          </a:bodyPr>
          <a:lstStyle/>
          <a:p>
            <a:pPr algn="l" marL="0" indent="0" lvl="0">
              <a:lnSpc>
                <a:spcPts val="4499"/>
              </a:lnSpc>
            </a:pPr>
            <a:r>
              <a:rPr lang="en-US" sz="3599">
                <a:solidFill>
                  <a:srgbClr val="424242"/>
                </a:solidFill>
                <a:latin typeface="Arial"/>
                <a:ea typeface="Arial"/>
                <a:cs typeface="Arial"/>
                <a:sym typeface="Arial"/>
              </a:rPr>
              <a:t>Bảo vệ dữ liệu cá nhân và thông tin quan trọng khỏi truy cập trái phép, đặc biệt khi thiết bị bị đánh cắp.</a:t>
            </a:r>
          </a:p>
        </p:txBody>
      </p:sp>
      <p:sp>
        <p:nvSpPr>
          <p:cNvPr name="TextBox 24" id="24"/>
          <p:cNvSpPr txBox="true"/>
          <p:nvPr/>
        </p:nvSpPr>
        <p:spPr>
          <a:xfrm rot="0">
            <a:off x="16864469" y="9134475"/>
            <a:ext cx="789662" cy="1038252"/>
          </a:xfrm>
          <a:prstGeom prst="rect">
            <a:avLst/>
          </a:prstGeom>
        </p:spPr>
        <p:txBody>
          <a:bodyPr anchor="t" rtlCol="false" tIns="0" lIns="0" bIns="0" rIns="0">
            <a:spAutoFit/>
          </a:bodyPr>
          <a:lstStyle/>
          <a:p>
            <a:pPr algn="ctr">
              <a:lnSpc>
                <a:spcPts val="8400"/>
              </a:lnSpc>
            </a:pPr>
            <a:r>
              <a:rPr lang="en-US" sz="6000">
                <a:solidFill>
                  <a:srgbClr val="224B86"/>
                </a:solidFill>
                <a:latin typeface="Baloo"/>
                <a:ea typeface="Baloo"/>
                <a:cs typeface="Baloo"/>
                <a:sym typeface="Baloo"/>
              </a:rPr>
              <a:t>13</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15468720" y="9404690"/>
            <a:ext cx="1085415" cy="621647"/>
          </a:xfrm>
          <a:custGeom>
            <a:avLst/>
            <a:gdLst/>
            <a:ahLst/>
            <a:cxnLst/>
            <a:rect r="r" b="b" t="t" l="l"/>
            <a:pathLst>
              <a:path h="621647" w="1085415">
                <a:moveTo>
                  <a:pt x="0" y="0"/>
                </a:moveTo>
                <a:lnTo>
                  <a:pt x="1085416" y="0"/>
                </a:lnTo>
                <a:lnTo>
                  <a:pt x="1085416" y="621647"/>
                </a:lnTo>
                <a:lnTo>
                  <a:pt x="0" y="6216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84251" y="0"/>
            <a:ext cx="6921006" cy="10287000"/>
          </a:xfrm>
          <a:custGeom>
            <a:avLst/>
            <a:gdLst/>
            <a:ahLst/>
            <a:cxnLst/>
            <a:rect r="r" b="b" t="t" l="l"/>
            <a:pathLst>
              <a:path h="10287000" w="6921006">
                <a:moveTo>
                  <a:pt x="0" y="0"/>
                </a:moveTo>
                <a:lnTo>
                  <a:pt x="6921006" y="0"/>
                </a:lnTo>
                <a:lnTo>
                  <a:pt x="6921006" y="10287000"/>
                </a:lnTo>
                <a:lnTo>
                  <a:pt x="0" y="10287000"/>
                </a:lnTo>
                <a:lnTo>
                  <a:pt x="0" y="0"/>
                </a:lnTo>
                <a:close/>
              </a:path>
            </a:pathLst>
          </a:custGeom>
          <a:blipFill>
            <a:blip r:embed="rId4"/>
            <a:stretch>
              <a:fillRect l="-12500" t="0" r="-12500" b="0"/>
            </a:stretch>
          </a:blipFill>
        </p:spPr>
      </p:sp>
      <p:grpSp>
        <p:nvGrpSpPr>
          <p:cNvPr name="Group 4" id="4"/>
          <p:cNvGrpSpPr/>
          <p:nvPr/>
        </p:nvGrpSpPr>
        <p:grpSpPr>
          <a:xfrm rot="0">
            <a:off x="6057900" y="2306543"/>
            <a:ext cx="5489953" cy="3095031"/>
            <a:chOff x="0" y="0"/>
            <a:chExt cx="1445913" cy="815152"/>
          </a:xfrm>
        </p:grpSpPr>
        <p:sp>
          <p:nvSpPr>
            <p:cNvPr name="Freeform 5" id="5"/>
            <p:cNvSpPr/>
            <p:nvPr/>
          </p:nvSpPr>
          <p:spPr>
            <a:xfrm flipH="false" flipV="false" rot="0">
              <a:off x="0" y="0"/>
              <a:ext cx="1445913" cy="815152"/>
            </a:xfrm>
            <a:custGeom>
              <a:avLst/>
              <a:gdLst/>
              <a:ahLst/>
              <a:cxnLst/>
              <a:rect r="r" b="b" t="t" l="l"/>
              <a:pathLst>
                <a:path h="815152" w="1445913">
                  <a:moveTo>
                    <a:pt x="71920" y="0"/>
                  </a:moveTo>
                  <a:lnTo>
                    <a:pt x="1373993" y="0"/>
                  </a:lnTo>
                  <a:cubicBezTo>
                    <a:pt x="1393068" y="0"/>
                    <a:pt x="1411361" y="7577"/>
                    <a:pt x="1424849" y="21065"/>
                  </a:cubicBezTo>
                  <a:cubicBezTo>
                    <a:pt x="1438336" y="34553"/>
                    <a:pt x="1445913" y="52846"/>
                    <a:pt x="1445913" y="71920"/>
                  </a:cubicBezTo>
                  <a:lnTo>
                    <a:pt x="1445913" y="743232"/>
                  </a:lnTo>
                  <a:cubicBezTo>
                    <a:pt x="1445913" y="782952"/>
                    <a:pt x="1413714" y="815152"/>
                    <a:pt x="1373993" y="815152"/>
                  </a:cubicBezTo>
                  <a:lnTo>
                    <a:pt x="71920" y="815152"/>
                  </a:lnTo>
                  <a:cubicBezTo>
                    <a:pt x="52846" y="815152"/>
                    <a:pt x="34553" y="807575"/>
                    <a:pt x="21065" y="794087"/>
                  </a:cubicBezTo>
                  <a:cubicBezTo>
                    <a:pt x="7577" y="780600"/>
                    <a:pt x="0" y="762306"/>
                    <a:pt x="0" y="743232"/>
                  </a:cubicBezTo>
                  <a:lnTo>
                    <a:pt x="0" y="71920"/>
                  </a:lnTo>
                  <a:cubicBezTo>
                    <a:pt x="0" y="32200"/>
                    <a:pt x="32200" y="0"/>
                    <a:pt x="71920" y="0"/>
                  </a:cubicBezTo>
                  <a:close/>
                </a:path>
              </a:pathLst>
            </a:custGeom>
            <a:solidFill>
              <a:srgbClr val="F0C0BF"/>
            </a:solidFill>
          </p:spPr>
        </p:sp>
        <p:sp>
          <p:nvSpPr>
            <p:cNvPr name="TextBox 6" id="6"/>
            <p:cNvSpPr txBox="true"/>
            <p:nvPr/>
          </p:nvSpPr>
          <p:spPr>
            <a:xfrm>
              <a:off x="0" y="28575"/>
              <a:ext cx="1445913" cy="786577"/>
            </a:xfrm>
            <a:prstGeom prst="rect">
              <a:avLst/>
            </a:prstGeom>
          </p:spPr>
          <p:txBody>
            <a:bodyPr anchor="ctr" rtlCol="false" tIns="50800" lIns="50800" bIns="50800" rIns="50800"/>
            <a:lstStyle/>
            <a:p>
              <a:pPr algn="ctr">
                <a:lnSpc>
                  <a:spcPts val="2661"/>
                </a:lnSpc>
              </a:pPr>
            </a:p>
          </p:txBody>
        </p:sp>
      </p:grpSp>
      <p:sp>
        <p:nvSpPr>
          <p:cNvPr name="TextBox 7" id="7"/>
          <p:cNvSpPr txBox="true"/>
          <p:nvPr/>
        </p:nvSpPr>
        <p:spPr>
          <a:xfrm rot="0">
            <a:off x="6618962" y="321587"/>
            <a:ext cx="10640338" cy="1984956"/>
          </a:xfrm>
          <a:prstGeom prst="rect">
            <a:avLst/>
          </a:prstGeom>
        </p:spPr>
        <p:txBody>
          <a:bodyPr anchor="t" rtlCol="false" tIns="0" lIns="0" bIns="0" rIns="0">
            <a:spAutoFit/>
          </a:bodyPr>
          <a:lstStyle/>
          <a:p>
            <a:pPr algn="ctr">
              <a:lnSpc>
                <a:spcPts val="7769"/>
              </a:lnSpc>
            </a:pPr>
            <a:r>
              <a:rPr lang="en-US" sz="6999">
                <a:solidFill>
                  <a:srgbClr val="224B86"/>
                </a:solidFill>
                <a:latin typeface="Baloo"/>
                <a:ea typeface="Baloo"/>
                <a:cs typeface="Baloo"/>
                <a:sym typeface="Baloo"/>
              </a:rPr>
              <a:t>2. Các Lỗ Hổng Bảo Mật Phổ Biến</a:t>
            </a:r>
          </a:p>
        </p:txBody>
      </p:sp>
      <p:sp>
        <p:nvSpPr>
          <p:cNvPr name="TextBox 8" id="8"/>
          <p:cNvSpPr txBox="true"/>
          <p:nvPr/>
        </p:nvSpPr>
        <p:spPr>
          <a:xfrm rot="0">
            <a:off x="6510044" y="2407097"/>
            <a:ext cx="4585665" cy="606424"/>
          </a:xfrm>
          <a:prstGeom prst="rect">
            <a:avLst/>
          </a:prstGeom>
        </p:spPr>
        <p:txBody>
          <a:bodyPr anchor="t" rtlCol="false" tIns="0" lIns="0" bIns="0" rIns="0">
            <a:spAutoFit/>
          </a:bodyPr>
          <a:lstStyle/>
          <a:p>
            <a:pPr algn="ctr">
              <a:lnSpc>
                <a:spcPts val="4900"/>
              </a:lnSpc>
            </a:pPr>
            <a:r>
              <a:rPr lang="en-US" sz="3500">
                <a:solidFill>
                  <a:srgbClr val="000000"/>
                </a:solidFill>
                <a:latin typeface="Baloo"/>
                <a:ea typeface="Baloo"/>
                <a:cs typeface="Baloo"/>
                <a:sym typeface="Baloo"/>
              </a:rPr>
              <a:t>Lỗ hổng cấp đặc quyền</a:t>
            </a:r>
          </a:p>
        </p:txBody>
      </p:sp>
      <p:sp>
        <p:nvSpPr>
          <p:cNvPr name="TextBox 9" id="9"/>
          <p:cNvSpPr txBox="true"/>
          <p:nvPr/>
        </p:nvSpPr>
        <p:spPr>
          <a:xfrm rot="0">
            <a:off x="6257087" y="2954392"/>
            <a:ext cx="5184288" cy="2447182"/>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Arial"/>
                <a:ea typeface="Arial"/>
                <a:cs typeface="Arial"/>
                <a:sym typeface="Arial"/>
              </a:rPr>
              <a:t>Các lỗ hổng cho phép ứng dụng nâng cao quyền hạn, ví dụ như chuyển sang chế độ gốc.</a:t>
            </a:r>
          </a:p>
        </p:txBody>
      </p:sp>
      <p:grpSp>
        <p:nvGrpSpPr>
          <p:cNvPr name="Group 10" id="10"/>
          <p:cNvGrpSpPr/>
          <p:nvPr/>
        </p:nvGrpSpPr>
        <p:grpSpPr>
          <a:xfrm rot="0">
            <a:off x="12158217" y="2306543"/>
            <a:ext cx="5489953" cy="3095031"/>
            <a:chOff x="0" y="0"/>
            <a:chExt cx="1445913" cy="815152"/>
          </a:xfrm>
        </p:grpSpPr>
        <p:sp>
          <p:nvSpPr>
            <p:cNvPr name="Freeform 11" id="11"/>
            <p:cNvSpPr/>
            <p:nvPr/>
          </p:nvSpPr>
          <p:spPr>
            <a:xfrm flipH="false" flipV="false" rot="0">
              <a:off x="0" y="0"/>
              <a:ext cx="1445913" cy="815152"/>
            </a:xfrm>
            <a:custGeom>
              <a:avLst/>
              <a:gdLst/>
              <a:ahLst/>
              <a:cxnLst/>
              <a:rect r="r" b="b" t="t" l="l"/>
              <a:pathLst>
                <a:path h="815152" w="1445913">
                  <a:moveTo>
                    <a:pt x="71920" y="0"/>
                  </a:moveTo>
                  <a:lnTo>
                    <a:pt x="1373993" y="0"/>
                  </a:lnTo>
                  <a:cubicBezTo>
                    <a:pt x="1393068" y="0"/>
                    <a:pt x="1411361" y="7577"/>
                    <a:pt x="1424849" y="21065"/>
                  </a:cubicBezTo>
                  <a:cubicBezTo>
                    <a:pt x="1438336" y="34553"/>
                    <a:pt x="1445913" y="52846"/>
                    <a:pt x="1445913" y="71920"/>
                  </a:cubicBezTo>
                  <a:lnTo>
                    <a:pt x="1445913" y="743232"/>
                  </a:lnTo>
                  <a:cubicBezTo>
                    <a:pt x="1445913" y="782952"/>
                    <a:pt x="1413714" y="815152"/>
                    <a:pt x="1373993" y="815152"/>
                  </a:cubicBezTo>
                  <a:lnTo>
                    <a:pt x="71920" y="815152"/>
                  </a:lnTo>
                  <a:cubicBezTo>
                    <a:pt x="52846" y="815152"/>
                    <a:pt x="34553" y="807575"/>
                    <a:pt x="21065" y="794087"/>
                  </a:cubicBezTo>
                  <a:cubicBezTo>
                    <a:pt x="7577" y="780600"/>
                    <a:pt x="0" y="762306"/>
                    <a:pt x="0" y="743232"/>
                  </a:cubicBezTo>
                  <a:lnTo>
                    <a:pt x="0" y="71920"/>
                  </a:lnTo>
                  <a:cubicBezTo>
                    <a:pt x="0" y="32200"/>
                    <a:pt x="32200" y="0"/>
                    <a:pt x="71920" y="0"/>
                  </a:cubicBezTo>
                  <a:close/>
                </a:path>
              </a:pathLst>
            </a:custGeom>
            <a:solidFill>
              <a:srgbClr val="F0C0BF"/>
            </a:solidFill>
          </p:spPr>
        </p:sp>
        <p:sp>
          <p:nvSpPr>
            <p:cNvPr name="TextBox 12" id="12"/>
            <p:cNvSpPr txBox="true"/>
            <p:nvPr/>
          </p:nvSpPr>
          <p:spPr>
            <a:xfrm>
              <a:off x="0" y="28575"/>
              <a:ext cx="1445913" cy="786577"/>
            </a:xfrm>
            <a:prstGeom prst="rect">
              <a:avLst/>
            </a:prstGeom>
          </p:spPr>
          <p:txBody>
            <a:bodyPr anchor="ctr" rtlCol="false" tIns="50800" lIns="50800" bIns="50800" rIns="50800"/>
            <a:lstStyle/>
            <a:p>
              <a:pPr algn="ctr">
                <a:lnSpc>
                  <a:spcPts val="2661"/>
                </a:lnSpc>
              </a:pPr>
            </a:p>
          </p:txBody>
        </p:sp>
      </p:grpSp>
      <p:sp>
        <p:nvSpPr>
          <p:cNvPr name="TextBox 13" id="13"/>
          <p:cNvSpPr txBox="true"/>
          <p:nvPr/>
        </p:nvSpPr>
        <p:spPr>
          <a:xfrm rot="0">
            <a:off x="12971181" y="2407097"/>
            <a:ext cx="3290996" cy="606424"/>
          </a:xfrm>
          <a:prstGeom prst="rect">
            <a:avLst/>
          </a:prstGeom>
        </p:spPr>
        <p:txBody>
          <a:bodyPr anchor="t" rtlCol="false" tIns="0" lIns="0" bIns="0" rIns="0">
            <a:spAutoFit/>
          </a:bodyPr>
          <a:lstStyle/>
          <a:p>
            <a:pPr algn="ctr">
              <a:lnSpc>
                <a:spcPts val="4900"/>
              </a:lnSpc>
            </a:pPr>
            <a:r>
              <a:rPr lang="en-US" sz="3500">
                <a:solidFill>
                  <a:srgbClr val="000000"/>
                </a:solidFill>
                <a:latin typeface="Baloo"/>
                <a:ea typeface="Baloo"/>
                <a:cs typeface="Baloo"/>
                <a:sym typeface="Baloo"/>
              </a:rPr>
              <a:t>Lỗ hổng gian lận</a:t>
            </a:r>
          </a:p>
        </p:txBody>
      </p:sp>
      <p:sp>
        <p:nvSpPr>
          <p:cNvPr name="TextBox 14" id="14"/>
          <p:cNvSpPr txBox="true"/>
          <p:nvPr/>
        </p:nvSpPr>
        <p:spPr>
          <a:xfrm rot="0">
            <a:off x="12357404" y="2954392"/>
            <a:ext cx="5184288" cy="2447182"/>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Arial"/>
                <a:ea typeface="Arial"/>
                <a:cs typeface="Arial"/>
                <a:sym typeface="Arial"/>
              </a:rPr>
              <a:t>Các lỗ hổng cho phép ứng dụng lừa đảo người dùng, chẳng hạn như giao diện giả mạo.</a:t>
            </a:r>
          </a:p>
        </p:txBody>
      </p:sp>
      <p:grpSp>
        <p:nvGrpSpPr>
          <p:cNvPr name="Group 15" id="15"/>
          <p:cNvGrpSpPr/>
          <p:nvPr/>
        </p:nvGrpSpPr>
        <p:grpSpPr>
          <a:xfrm rot="0">
            <a:off x="6104255" y="6163269"/>
            <a:ext cx="5489953" cy="3095031"/>
            <a:chOff x="0" y="0"/>
            <a:chExt cx="1445913" cy="815152"/>
          </a:xfrm>
        </p:grpSpPr>
        <p:sp>
          <p:nvSpPr>
            <p:cNvPr name="Freeform 16" id="16"/>
            <p:cNvSpPr/>
            <p:nvPr/>
          </p:nvSpPr>
          <p:spPr>
            <a:xfrm flipH="false" flipV="false" rot="0">
              <a:off x="0" y="0"/>
              <a:ext cx="1445913" cy="815152"/>
            </a:xfrm>
            <a:custGeom>
              <a:avLst/>
              <a:gdLst/>
              <a:ahLst/>
              <a:cxnLst/>
              <a:rect r="r" b="b" t="t" l="l"/>
              <a:pathLst>
                <a:path h="815152" w="1445913">
                  <a:moveTo>
                    <a:pt x="71920" y="0"/>
                  </a:moveTo>
                  <a:lnTo>
                    <a:pt x="1373993" y="0"/>
                  </a:lnTo>
                  <a:cubicBezTo>
                    <a:pt x="1393068" y="0"/>
                    <a:pt x="1411361" y="7577"/>
                    <a:pt x="1424849" y="21065"/>
                  </a:cubicBezTo>
                  <a:cubicBezTo>
                    <a:pt x="1438336" y="34553"/>
                    <a:pt x="1445913" y="52846"/>
                    <a:pt x="1445913" y="71920"/>
                  </a:cubicBezTo>
                  <a:lnTo>
                    <a:pt x="1445913" y="743232"/>
                  </a:lnTo>
                  <a:cubicBezTo>
                    <a:pt x="1445913" y="782952"/>
                    <a:pt x="1413714" y="815152"/>
                    <a:pt x="1373993" y="815152"/>
                  </a:cubicBezTo>
                  <a:lnTo>
                    <a:pt x="71920" y="815152"/>
                  </a:lnTo>
                  <a:cubicBezTo>
                    <a:pt x="52846" y="815152"/>
                    <a:pt x="34553" y="807575"/>
                    <a:pt x="21065" y="794087"/>
                  </a:cubicBezTo>
                  <a:cubicBezTo>
                    <a:pt x="7577" y="780600"/>
                    <a:pt x="0" y="762306"/>
                    <a:pt x="0" y="743232"/>
                  </a:cubicBezTo>
                  <a:lnTo>
                    <a:pt x="0" y="71920"/>
                  </a:lnTo>
                  <a:cubicBezTo>
                    <a:pt x="0" y="32200"/>
                    <a:pt x="32200" y="0"/>
                    <a:pt x="71920" y="0"/>
                  </a:cubicBezTo>
                  <a:close/>
                </a:path>
              </a:pathLst>
            </a:custGeom>
            <a:solidFill>
              <a:srgbClr val="F0C0BF"/>
            </a:solidFill>
          </p:spPr>
        </p:sp>
        <p:sp>
          <p:nvSpPr>
            <p:cNvPr name="TextBox 17" id="17"/>
            <p:cNvSpPr txBox="true"/>
            <p:nvPr/>
          </p:nvSpPr>
          <p:spPr>
            <a:xfrm>
              <a:off x="0" y="28575"/>
              <a:ext cx="1445913" cy="786577"/>
            </a:xfrm>
            <a:prstGeom prst="rect">
              <a:avLst/>
            </a:prstGeom>
          </p:spPr>
          <p:txBody>
            <a:bodyPr anchor="ctr" rtlCol="false" tIns="50800" lIns="50800" bIns="50800" rIns="50800"/>
            <a:lstStyle/>
            <a:p>
              <a:pPr algn="ctr">
                <a:lnSpc>
                  <a:spcPts val="2661"/>
                </a:lnSpc>
              </a:pPr>
            </a:p>
          </p:txBody>
        </p:sp>
      </p:grpSp>
      <p:sp>
        <p:nvSpPr>
          <p:cNvPr name="TextBox 18" id="18"/>
          <p:cNvSpPr txBox="true"/>
          <p:nvPr/>
        </p:nvSpPr>
        <p:spPr>
          <a:xfrm rot="0">
            <a:off x="6605309" y="6263823"/>
            <a:ext cx="4487844" cy="606424"/>
          </a:xfrm>
          <a:prstGeom prst="rect">
            <a:avLst/>
          </a:prstGeom>
        </p:spPr>
        <p:txBody>
          <a:bodyPr anchor="t" rtlCol="false" tIns="0" lIns="0" bIns="0" rIns="0">
            <a:spAutoFit/>
          </a:bodyPr>
          <a:lstStyle/>
          <a:p>
            <a:pPr algn="ctr">
              <a:lnSpc>
                <a:spcPts val="4900"/>
              </a:lnSpc>
            </a:pPr>
            <a:r>
              <a:rPr lang="en-US" sz="3500">
                <a:solidFill>
                  <a:srgbClr val="000000"/>
                </a:solidFill>
                <a:latin typeface="Baloo"/>
                <a:ea typeface="Baloo"/>
                <a:cs typeface="Baloo"/>
                <a:sym typeface="Baloo"/>
              </a:rPr>
              <a:t>Lỗ hổng rò rỉ thông tin</a:t>
            </a:r>
          </a:p>
        </p:txBody>
      </p:sp>
      <p:sp>
        <p:nvSpPr>
          <p:cNvPr name="TextBox 19" id="19"/>
          <p:cNvSpPr txBox="true"/>
          <p:nvPr/>
        </p:nvSpPr>
        <p:spPr>
          <a:xfrm rot="0">
            <a:off x="6210732" y="6917872"/>
            <a:ext cx="5184288" cy="1847134"/>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Arial"/>
                <a:ea typeface="Arial"/>
                <a:cs typeface="Arial"/>
                <a:sym typeface="Arial"/>
              </a:rPr>
              <a:t>Các lỗ hổng khiến ứng dụng tiết lộ dữ liệu nhạy cảm của người dùng.</a:t>
            </a:r>
          </a:p>
        </p:txBody>
      </p:sp>
      <p:grpSp>
        <p:nvGrpSpPr>
          <p:cNvPr name="Group 20" id="20"/>
          <p:cNvGrpSpPr/>
          <p:nvPr/>
        </p:nvGrpSpPr>
        <p:grpSpPr>
          <a:xfrm rot="0">
            <a:off x="12158217" y="6163269"/>
            <a:ext cx="5489953" cy="3095031"/>
            <a:chOff x="0" y="0"/>
            <a:chExt cx="1445913" cy="815152"/>
          </a:xfrm>
        </p:grpSpPr>
        <p:sp>
          <p:nvSpPr>
            <p:cNvPr name="Freeform 21" id="21"/>
            <p:cNvSpPr/>
            <p:nvPr/>
          </p:nvSpPr>
          <p:spPr>
            <a:xfrm flipH="false" flipV="false" rot="0">
              <a:off x="0" y="0"/>
              <a:ext cx="1445913" cy="815152"/>
            </a:xfrm>
            <a:custGeom>
              <a:avLst/>
              <a:gdLst/>
              <a:ahLst/>
              <a:cxnLst/>
              <a:rect r="r" b="b" t="t" l="l"/>
              <a:pathLst>
                <a:path h="815152" w="1445913">
                  <a:moveTo>
                    <a:pt x="71920" y="0"/>
                  </a:moveTo>
                  <a:lnTo>
                    <a:pt x="1373993" y="0"/>
                  </a:lnTo>
                  <a:cubicBezTo>
                    <a:pt x="1393068" y="0"/>
                    <a:pt x="1411361" y="7577"/>
                    <a:pt x="1424849" y="21065"/>
                  </a:cubicBezTo>
                  <a:cubicBezTo>
                    <a:pt x="1438336" y="34553"/>
                    <a:pt x="1445913" y="52846"/>
                    <a:pt x="1445913" y="71920"/>
                  </a:cubicBezTo>
                  <a:lnTo>
                    <a:pt x="1445913" y="743232"/>
                  </a:lnTo>
                  <a:cubicBezTo>
                    <a:pt x="1445913" y="782952"/>
                    <a:pt x="1413714" y="815152"/>
                    <a:pt x="1373993" y="815152"/>
                  </a:cubicBezTo>
                  <a:lnTo>
                    <a:pt x="71920" y="815152"/>
                  </a:lnTo>
                  <a:cubicBezTo>
                    <a:pt x="52846" y="815152"/>
                    <a:pt x="34553" y="807575"/>
                    <a:pt x="21065" y="794087"/>
                  </a:cubicBezTo>
                  <a:cubicBezTo>
                    <a:pt x="7577" y="780600"/>
                    <a:pt x="0" y="762306"/>
                    <a:pt x="0" y="743232"/>
                  </a:cubicBezTo>
                  <a:lnTo>
                    <a:pt x="0" y="71920"/>
                  </a:lnTo>
                  <a:cubicBezTo>
                    <a:pt x="0" y="32200"/>
                    <a:pt x="32200" y="0"/>
                    <a:pt x="71920" y="0"/>
                  </a:cubicBezTo>
                  <a:close/>
                </a:path>
              </a:pathLst>
            </a:custGeom>
            <a:solidFill>
              <a:srgbClr val="F0C0BF"/>
            </a:solidFill>
          </p:spPr>
        </p:sp>
        <p:sp>
          <p:nvSpPr>
            <p:cNvPr name="TextBox 22" id="22"/>
            <p:cNvSpPr txBox="true"/>
            <p:nvPr/>
          </p:nvSpPr>
          <p:spPr>
            <a:xfrm>
              <a:off x="0" y="28575"/>
              <a:ext cx="1445913" cy="786577"/>
            </a:xfrm>
            <a:prstGeom prst="rect">
              <a:avLst/>
            </a:prstGeom>
          </p:spPr>
          <p:txBody>
            <a:bodyPr anchor="ctr" rtlCol="false" tIns="50800" lIns="50800" bIns="50800" rIns="50800"/>
            <a:lstStyle/>
            <a:p>
              <a:pPr algn="ctr">
                <a:lnSpc>
                  <a:spcPts val="2661"/>
                </a:lnSpc>
              </a:pPr>
            </a:p>
          </p:txBody>
        </p:sp>
      </p:grpSp>
      <p:sp>
        <p:nvSpPr>
          <p:cNvPr name="TextBox 23" id="23"/>
          <p:cNvSpPr txBox="true"/>
          <p:nvPr/>
        </p:nvSpPr>
        <p:spPr>
          <a:xfrm rot="0">
            <a:off x="12559692" y="6263823"/>
            <a:ext cx="4687003" cy="606424"/>
          </a:xfrm>
          <a:prstGeom prst="rect">
            <a:avLst/>
          </a:prstGeom>
        </p:spPr>
        <p:txBody>
          <a:bodyPr anchor="t" rtlCol="false" tIns="0" lIns="0" bIns="0" rIns="0">
            <a:spAutoFit/>
          </a:bodyPr>
          <a:lstStyle/>
          <a:p>
            <a:pPr algn="ctr">
              <a:lnSpc>
                <a:spcPts val="4900"/>
              </a:lnSpc>
            </a:pPr>
            <a:r>
              <a:rPr lang="en-US" sz="3500">
                <a:solidFill>
                  <a:srgbClr val="000000"/>
                </a:solidFill>
                <a:latin typeface="Baloo"/>
                <a:ea typeface="Baloo"/>
                <a:cs typeface="Baloo"/>
                <a:sym typeface="Baloo"/>
              </a:rPr>
              <a:t>Lỗ hổng từ chối dịch vụ</a:t>
            </a:r>
          </a:p>
        </p:txBody>
      </p:sp>
      <p:sp>
        <p:nvSpPr>
          <p:cNvPr name="TextBox 24" id="24"/>
          <p:cNvSpPr txBox="true"/>
          <p:nvPr/>
        </p:nvSpPr>
        <p:spPr>
          <a:xfrm rot="0">
            <a:off x="12264694" y="6917872"/>
            <a:ext cx="5184288" cy="1847134"/>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Arial"/>
                <a:ea typeface="Arial"/>
                <a:cs typeface="Arial"/>
                <a:sym typeface="Arial"/>
              </a:rPr>
              <a:t>Các lỗ hổng gây ra tình trạng thiết bị không thể hoạt động bình thường.</a:t>
            </a:r>
          </a:p>
        </p:txBody>
      </p:sp>
      <p:sp>
        <p:nvSpPr>
          <p:cNvPr name="AutoShape 25" id="25"/>
          <p:cNvSpPr/>
          <p:nvPr/>
        </p:nvSpPr>
        <p:spPr>
          <a:xfrm>
            <a:off x="6210732" y="5782421"/>
            <a:ext cx="11437437" cy="0"/>
          </a:xfrm>
          <a:prstGeom prst="line">
            <a:avLst/>
          </a:prstGeom>
          <a:ln cap="flat" w="38100">
            <a:solidFill>
              <a:srgbClr val="224B86"/>
            </a:solidFill>
            <a:prstDash val="solid"/>
            <a:headEnd type="none" len="sm" w="sm"/>
            <a:tailEnd type="none" len="sm" w="sm"/>
          </a:ln>
        </p:spPr>
      </p:sp>
      <p:sp>
        <p:nvSpPr>
          <p:cNvPr name="AutoShape 26" id="26"/>
          <p:cNvSpPr/>
          <p:nvPr/>
        </p:nvSpPr>
        <p:spPr>
          <a:xfrm>
            <a:off x="11912940" y="2432881"/>
            <a:ext cx="0" cy="6825520"/>
          </a:xfrm>
          <a:prstGeom prst="line">
            <a:avLst/>
          </a:prstGeom>
          <a:ln cap="flat" w="38100">
            <a:solidFill>
              <a:srgbClr val="224B86"/>
            </a:solidFill>
            <a:prstDash val="solid"/>
            <a:headEnd type="none" len="sm" w="sm"/>
            <a:tailEnd type="none" len="sm" w="sm"/>
          </a:ln>
        </p:spPr>
      </p:sp>
      <p:sp>
        <p:nvSpPr>
          <p:cNvPr name="TextBox 27" id="27"/>
          <p:cNvSpPr txBox="true"/>
          <p:nvPr/>
        </p:nvSpPr>
        <p:spPr>
          <a:xfrm rot="0">
            <a:off x="16864469" y="9134475"/>
            <a:ext cx="789662" cy="1038252"/>
          </a:xfrm>
          <a:prstGeom prst="rect">
            <a:avLst/>
          </a:prstGeom>
        </p:spPr>
        <p:txBody>
          <a:bodyPr anchor="t" rtlCol="false" tIns="0" lIns="0" bIns="0" rIns="0">
            <a:spAutoFit/>
          </a:bodyPr>
          <a:lstStyle/>
          <a:p>
            <a:pPr algn="ctr">
              <a:lnSpc>
                <a:spcPts val="8400"/>
              </a:lnSpc>
            </a:pPr>
            <a:r>
              <a:rPr lang="en-US" sz="6000">
                <a:solidFill>
                  <a:srgbClr val="224B86"/>
                </a:solidFill>
                <a:latin typeface="Baloo"/>
                <a:ea typeface="Baloo"/>
                <a:cs typeface="Baloo"/>
                <a:sym typeface="Baloo"/>
              </a:rPr>
              <a:t>14</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16562754" y="9439275"/>
            <a:ext cx="1085415" cy="621647"/>
          </a:xfrm>
          <a:custGeom>
            <a:avLst/>
            <a:gdLst/>
            <a:ahLst/>
            <a:cxnLst/>
            <a:rect r="r" b="b" t="t" l="l"/>
            <a:pathLst>
              <a:path h="621647" w="1085415">
                <a:moveTo>
                  <a:pt x="0" y="0"/>
                </a:moveTo>
                <a:lnTo>
                  <a:pt x="1085416" y="0"/>
                </a:lnTo>
                <a:lnTo>
                  <a:pt x="1085416" y="621647"/>
                </a:lnTo>
                <a:lnTo>
                  <a:pt x="0" y="6216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612932" y="0"/>
            <a:ext cx="7177476" cy="10287000"/>
          </a:xfrm>
          <a:custGeom>
            <a:avLst/>
            <a:gdLst/>
            <a:ahLst/>
            <a:cxnLst/>
            <a:rect r="r" b="b" t="t" l="l"/>
            <a:pathLst>
              <a:path h="10287000" w="7177476">
                <a:moveTo>
                  <a:pt x="0" y="0"/>
                </a:moveTo>
                <a:lnTo>
                  <a:pt x="7177476" y="0"/>
                </a:lnTo>
                <a:lnTo>
                  <a:pt x="7177476" y="10287000"/>
                </a:lnTo>
                <a:lnTo>
                  <a:pt x="0" y="10287000"/>
                </a:lnTo>
                <a:lnTo>
                  <a:pt x="0" y="0"/>
                </a:lnTo>
                <a:close/>
              </a:path>
            </a:pathLst>
          </a:custGeom>
          <a:blipFill>
            <a:blip r:embed="rId4"/>
            <a:stretch>
              <a:fillRect l="-3201" t="0" r="0" b="0"/>
            </a:stretch>
          </a:blipFill>
        </p:spPr>
      </p:sp>
      <p:grpSp>
        <p:nvGrpSpPr>
          <p:cNvPr name="Group 4" id="4"/>
          <p:cNvGrpSpPr/>
          <p:nvPr/>
        </p:nvGrpSpPr>
        <p:grpSpPr>
          <a:xfrm rot="0">
            <a:off x="808850" y="2472696"/>
            <a:ext cx="1000404" cy="1035208"/>
            <a:chOff x="0" y="0"/>
            <a:chExt cx="263481" cy="272647"/>
          </a:xfrm>
        </p:grpSpPr>
        <p:sp>
          <p:nvSpPr>
            <p:cNvPr name="Freeform 5" id="5"/>
            <p:cNvSpPr/>
            <p:nvPr/>
          </p:nvSpPr>
          <p:spPr>
            <a:xfrm flipH="false" flipV="false" rot="0">
              <a:off x="0" y="0"/>
              <a:ext cx="263481" cy="272647"/>
            </a:xfrm>
            <a:custGeom>
              <a:avLst/>
              <a:gdLst/>
              <a:ahLst/>
              <a:cxnLst/>
              <a:rect r="r" b="b" t="t" l="l"/>
              <a:pathLst>
                <a:path h="272647" w="263481">
                  <a:moveTo>
                    <a:pt x="131740" y="0"/>
                  </a:moveTo>
                  <a:lnTo>
                    <a:pt x="131740" y="0"/>
                  </a:lnTo>
                  <a:cubicBezTo>
                    <a:pt x="204499" y="0"/>
                    <a:pt x="263481" y="58982"/>
                    <a:pt x="263481" y="131740"/>
                  </a:cubicBezTo>
                  <a:lnTo>
                    <a:pt x="263481" y="140907"/>
                  </a:lnTo>
                  <a:cubicBezTo>
                    <a:pt x="263481" y="175847"/>
                    <a:pt x="249601" y="209355"/>
                    <a:pt x="224895" y="234062"/>
                  </a:cubicBezTo>
                  <a:cubicBezTo>
                    <a:pt x="200189" y="258768"/>
                    <a:pt x="166680" y="272647"/>
                    <a:pt x="131740" y="272647"/>
                  </a:cubicBezTo>
                  <a:lnTo>
                    <a:pt x="131740" y="272647"/>
                  </a:lnTo>
                  <a:cubicBezTo>
                    <a:pt x="58982" y="272647"/>
                    <a:pt x="0" y="213665"/>
                    <a:pt x="0" y="140907"/>
                  </a:cubicBezTo>
                  <a:lnTo>
                    <a:pt x="0" y="131740"/>
                  </a:lnTo>
                  <a:cubicBezTo>
                    <a:pt x="0" y="96801"/>
                    <a:pt x="13880" y="63292"/>
                    <a:pt x="38586" y="38586"/>
                  </a:cubicBezTo>
                  <a:cubicBezTo>
                    <a:pt x="63292" y="13880"/>
                    <a:pt x="96801" y="0"/>
                    <a:pt x="131740" y="0"/>
                  </a:cubicBezTo>
                  <a:close/>
                </a:path>
              </a:pathLst>
            </a:custGeom>
            <a:solidFill>
              <a:srgbClr val="FFFFFF"/>
            </a:solidFill>
          </p:spPr>
        </p:sp>
        <p:sp>
          <p:nvSpPr>
            <p:cNvPr name="TextBox 6" id="6"/>
            <p:cNvSpPr txBox="true"/>
            <p:nvPr/>
          </p:nvSpPr>
          <p:spPr>
            <a:xfrm>
              <a:off x="0" y="66675"/>
              <a:ext cx="263481" cy="205972"/>
            </a:xfrm>
            <a:prstGeom prst="rect">
              <a:avLst/>
            </a:prstGeom>
          </p:spPr>
          <p:txBody>
            <a:bodyPr anchor="ctr" rtlCol="false" tIns="50800" lIns="50800" bIns="50800" rIns="50800"/>
            <a:lstStyle/>
            <a:p>
              <a:pPr algn="ctr">
                <a:lnSpc>
                  <a:spcPts val="4428"/>
                </a:lnSpc>
              </a:pPr>
              <a:r>
                <a:rPr lang="en-US" sz="4258">
                  <a:solidFill>
                    <a:srgbClr val="000000"/>
                  </a:solidFill>
                  <a:latin typeface="Baloo"/>
                  <a:ea typeface="Baloo"/>
                  <a:cs typeface="Baloo"/>
                  <a:sym typeface="Baloo"/>
                </a:rPr>
                <a:t>1</a:t>
              </a:r>
            </a:p>
          </p:txBody>
        </p:sp>
      </p:grpSp>
      <p:sp>
        <p:nvSpPr>
          <p:cNvPr name="TextBox 7" id="7"/>
          <p:cNvSpPr txBox="true"/>
          <p:nvPr/>
        </p:nvSpPr>
        <p:spPr>
          <a:xfrm rot="0">
            <a:off x="2089324" y="438243"/>
            <a:ext cx="10396947" cy="1003908"/>
          </a:xfrm>
          <a:prstGeom prst="rect">
            <a:avLst/>
          </a:prstGeom>
        </p:spPr>
        <p:txBody>
          <a:bodyPr anchor="t" rtlCol="false" tIns="0" lIns="0" bIns="0" rIns="0">
            <a:spAutoFit/>
          </a:bodyPr>
          <a:lstStyle/>
          <a:p>
            <a:pPr algn="ctr">
              <a:lnSpc>
                <a:spcPts val="7769"/>
              </a:lnSpc>
            </a:pPr>
            <a:r>
              <a:rPr lang="en-US" sz="6999">
                <a:solidFill>
                  <a:srgbClr val="224B86"/>
                </a:solidFill>
                <a:latin typeface="Baloo"/>
                <a:ea typeface="Baloo"/>
                <a:cs typeface="Baloo"/>
                <a:sym typeface="Baloo"/>
              </a:rPr>
              <a:t>2.1 Lỗ hổng Stagefright</a:t>
            </a:r>
          </a:p>
        </p:txBody>
      </p:sp>
      <p:sp>
        <p:nvSpPr>
          <p:cNvPr name="AutoShape 8" id="8"/>
          <p:cNvSpPr/>
          <p:nvPr/>
        </p:nvSpPr>
        <p:spPr>
          <a:xfrm>
            <a:off x="1290002" y="1442151"/>
            <a:ext cx="0" cy="1030545"/>
          </a:xfrm>
          <a:prstGeom prst="line">
            <a:avLst/>
          </a:prstGeom>
          <a:ln cap="flat" w="38100">
            <a:solidFill>
              <a:srgbClr val="000000"/>
            </a:solidFill>
            <a:prstDash val="solid"/>
            <a:headEnd type="none" len="sm" w="sm"/>
            <a:tailEnd type="none" len="sm" w="sm"/>
          </a:ln>
        </p:spPr>
      </p:sp>
      <p:grpSp>
        <p:nvGrpSpPr>
          <p:cNvPr name="Group 9" id="9"/>
          <p:cNvGrpSpPr/>
          <p:nvPr/>
        </p:nvGrpSpPr>
        <p:grpSpPr>
          <a:xfrm rot="0">
            <a:off x="770750" y="4776202"/>
            <a:ext cx="1000404" cy="1035338"/>
            <a:chOff x="0" y="0"/>
            <a:chExt cx="263481" cy="272682"/>
          </a:xfrm>
        </p:grpSpPr>
        <p:sp>
          <p:nvSpPr>
            <p:cNvPr name="Freeform 10" id="10"/>
            <p:cNvSpPr/>
            <p:nvPr/>
          </p:nvSpPr>
          <p:spPr>
            <a:xfrm flipH="false" flipV="false" rot="0">
              <a:off x="0" y="0"/>
              <a:ext cx="263481" cy="272682"/>
            </a:xfrm>
            <a:custGeom>
              <a:avLst/>
              <a:gdLst/>
              <a:ahLst/>
              <a:cxnLst/>
              <a:rect r="r" b="b" t="t" l="l"/>
              <a:pathLst>
                <a:path h="272682" w="263481">
                  <a:moveTo>
                    <a:pt x="131740" y="0"/>
                  </a:moveTo>
                  <a:lnTo>
                    <a:pt x="131740" y="0"/>
                  </a:lnTo>
                  <a:cubicBezTo>
                    <a:pt x="204499" y="0"/>
                    <a:pt x="263481" y="58982"/>
                    <a:pt x="263481" y="131740"/>
                  </a:cubicBezTo>
                  <a:lnTo>
                    <a:pt x="263481" y="140941"/>
                  </a:lnTo>
                  <a:cubicBezTo>
                    <a:pt x="263481" y="175881"/>
                    <a:pt x="249601" y="209390"/>
                    <a:pt x="224895" y="234096"/>
                  </a:cubicBezTo>
                  <a:cubicBezTo>
                    <a:pt x="200189" y="258802"/>
                    <a:pt x="166680" y="272682"/>
                    <a:pt x="131740" y="272682"/>
                  </a:cubicBezTo>
                  <a:lnTo>
                    <a:pt x="131740" y="272682"/>
                  </a:lnTo>
                  <a:cubicBezTo>
                    <a:pt x="58982" y="272682"/>
                    <a:pt x="0" y="213699"/>
                    <a:pt x="0" y="140941"/>
                  </a:cubicBezTo>
                  <a:lnTo>
                    <a:pt x="0" y="131740"/>
                  </a:lnTo>
                  <a:cubicBezTo>
                    <a:pt x="0" y="96801"/>
                    <a:pt x="13880" y="63292"/>
                    <a:pt x="38586" y="38586"/>
                  </a:cubicBezTo>
                  <a:cubicBezTo>
                    <a:pt x="63292" y="13880"/>
                    <a:pt x="96801" y="0"/>
                    <a:pt x="131740" y="0"/>
                  </a:cubicBezTo>
                  <a:close/>
                </a:path>
              </a:pathLst>
            </a:custGeom>
            <a:solidFill>
              <a:srgbClr val="FEFEFE"/>
            </a:solidFill>
          </p:spPr>
        </p:sp>
        <p:sp>
          <p:nvSpPr>
            <p:cNvPr name="TextBox 11" id="11"/>
            <p:cNvSpPr txBox="true"/>
            <p:nvPr/>
          </p:nvSpPr>
          <p:spPr>
            <a:xfrm>
              <a:off x="0" y="66675"/>
              <a:ext cx="263481" cy="206007"/>
            </a:xfrm>
            <a:prstGeom prst="rect">
              <a:avLst/>
            </a:prstGeom>
          </p:spPr>
          <p:txBody>
            <a:bodyPr anchor="ctr" rtlCol="false" tIns="50800" lIns="50800" bIns="50800" rIns="50800"/>
            <a:lstStyle/>
            <a:p>
              <a:pPr algn="ctr">
                <a:lnSpc>
                  <a:spcPts val="4430"/>
                </a:lnSpc>
              </a:pPr>
              <a:r>
                <a:rPr lang="en-US" sz="4259">
                  <a:solidFill>
                    <a:srgbClr val="000000"/>
                  </a:solidFill>
                  <a:latin typeface="Baloo"/>
                  <a:ea typeface="Baloo"/>
                  <a:cs typeface="Baloo"/>
                  <a:sym typeface="Baloo"/>
                </a:rPr>
                <a:t>2</a:t>
              </a:r>
            </a:p>
          </p:txBody>
        </p:sp>
      </p:grpSp>
      <p:grpSp>
        <p:nvGrpSpPr>
          <p:cNvPr name="Group 12" id="12"/>
          <p:cNvGrpSpPr/>
          <p:nvPr/>
        </p:nvGrpSpPr>
        <p:grpSpPr>
          <a:xfrm rot="0">
            <a:off x="770750" y="7344425"/>
            <a:ext cx="1000404" cy="1035338"/>
            <a:chOff x="0" y="0"/>
            <a:chExt cx="263481" cy="272682"/>
          </a:xfrm>
        </p:grpSpPr>
        <p:sp>
          <p:nvSpPr>
            <p:cNvPr name="Freeform 13" id="13"/>
            <p:cNvSpPr/>
            <p:nvPr/>
          </p:nvSpPr>
          <p:spPr>
            <a:xfrm flipH="false" flipV="false" rot="0">
              <a:off x="0" y="0"/>
              <a:ext cx="263481" cy="272682"/>
            </a:xfrm>
            <a:custGeom>
              <a:avLst/>
              <a:gdLst/>
              <a:ahLst/>
              <a:cxnLst/>
              <a:rect r="r" b="b" t="t" l="l"/>
              <a:pathLst>
                <a:path h="272682" w="263481">
                  <a:moveTo>
                    <a:pt x="131740" y="0"/>
                  </a:moveTo>
                  <a:lnTo>
                    <a:pt x="131740" y="0"/>
                  </a:lnTo>
                  <a:cubicBezTo>
                    <a:pt x="204499" y="0"/>
                    <a:pt x="263481" y="58982"/>
                    <a:pt x="263481" y="131740"/>
                  </a:cubicBezTo>
                  <a:lnTo>
                    <a:pt x="263481" y="140941"/>
                  </a:lnTo>
                  <a:cubicBezTo>
                    <a:pt x="263481" y="175881"/>
                    <a:pt x="249601" y="209390"/>
                    <a:pt x="224895" y="234096"/>
                  </a:cubicBezTo>
                  <a:cubicBezTo>
                    <a:pt x="200189" y="258802"/>
                    <a:pt x="166680" y="272682"/>
                    <a:pt x="131740" y="272682"/>
                  </a:cubicBezTo>
                  <a:lnTo>
                    <a:pt x="131740" y="272682"/>
                  </a:lnTo>
                  <a:cubicBezTo>
                    <a:pt x="58982" y="272682"/>
                    <a:pt x="0" y="213699"/>
                    <a:pt x="0" y="140941"/>
                  </a:cubicBezTo>
                  <a:lnTo>
                    <a:pt x="0" y="131740"/>
                  </a:lnTo>
                  <a:cubicBezTo>
                    <a:pt x="0" y="96801"/>
                    <a:pt x="13880" y="63292"/>
                    <a:pt x="38586" y="38586"/>
                  </a:cubicBezTo>
                  <a:cubicBezTo>
                    <a:pt x="63292" y="13880"/>
                    <a:pt x="96801" y="0"/>
                    <a:pt x="131740" y="0"/>
                  </a:cubicBezTo>
                  <a:close/>
                </a:path>
              </a:pathLst>
            </a:custGeom>
            <a:solidFill>
              <a:srgbClr val="F0F7FE"/>
            </a:solidFill>
          </p:spPr>
        </p:sp>
        <p:sp>
          <p:nvSpPr>
            <p:cNvPr name="TextBox 14" id="14"/>
            <p:cNvSpPr txBox="true"/>
            <p:nvPr/>
          </p:nvSpPr>
          <p:spPr>
            <a:xfrm>
              <a:off x="0" y="66675"/>
              <a:ext cx="263481" cy="206007"/>
            </a:xfrm>
            <a:prstGeom prst="rect">
              <a:avLst/>
            </a:prstGeom>
          </p:spPr>
          <p:txBody>
            <a:bodyPr anchor="ctr" rtlCol="false" tIns="50800" lIns="50800" bIns="50800" rIns="50800"/>
            <a:lstStyle/>
            <a:p>
              <a:pPr algn="ctr">
                <a:lnSpc>
                  <a:spcPts val="4430"/>
                </a:lnSpc>
              </a:pPr>
              <a:r>
                <a:rPr lang="en-US" sz="4259">
                  <a:solidFill>
                    <a:srgbClr val="000000"/>
                  </a:solidFill>
                  <a:latin typeface="Baloo"/>
                  <a:ea typeface="Baloo"/>
                  <a:cs typeface="Baloo"/>
                  <a:sym typeface="Baloo"/>
                </a:rPr>
                <a:t>3</a:t>
              </a:r>
            </a:p>
          </p:txBody>
        </p:sp>
      </p:grpSp>
      <p:sp>
        <p:nvSpPr>
          <p:cNvPr name="AutoShape 15" id="15"/>
          <p:cNvSpPr/>
          <p:nvPr/>
        </p:nvSpPr>
        <p:spPr>
          <a:xfrm>
            <a:off x="1270952" y="3473100"/>
            <a:ext cx="0" cy="1303102"/>
          </a:xfrm>
          <a:prstGeom prst="line">
            <a:avLst/>
          </a:prstGeom>
          <a:ln cap="flat" w="38100">
            <a:solidFill>
              <a:srgbClr val="000000"/>
            </a:solidFill>
            <a:prstDash val="solid"/>
            <a:headEnd type="none" len="sm" w="sm"/>
            <a:tailEnd type="none" len="sm" w="sm"/>
          </a:ln>
        </p:spPr>
      </p:sp>
      <p:sp>
        <p:nvSpPr>
          <p:cNvPr name="AutoShape 16" id="16"/>
          <p:cNvSpPr/>
          <p:nvPr/>
        </p:nvSpPr>
        <p:spPr>
          <a:xfrm>
            <a:off x="1270952" y="5811540"/>
            <a:ext cx="0" cy="1532885"/>
          </a:xfrm>
          <a:prstGeom prst="line">
            <a:avLst/>
          </a:prstGeom>
          <a:ln cap="flat" w="38100">
            <a:solidFill>
              <a:srgbClr val="000000"/>
            </a:solidFill>
            <a:prstDash val="solid"/>
            <a:headEnd type="none" len="sm" w="sm"/>
            <a:tailEnd type="none" len="sm" w="sm"/>
          </a:ln>
        </p:spPr>
      </p:sp>
      <p:sp>
        <p:nvSpPr>
          <p:cNvPr name="AutoShape 17" id="17"/>
          <p:cNvSpPr/>
          <p:nvPr/>
        </p:nvSpPr>
        <p:spPr>
          <a:xfrm>
            <a:off x="1290002" y="8344550"/>
            <a:ext cx="0" cy="1030545"/>
          </a:xfrm>
          <a:prstGeom prst="line">
            <a:avLst/>
          </a:prstGeom>
          <a:ln cap="flat" w="38100">
            <a:solidFill>
              <a:srgbClr val="000000"/>
            </a:solidFill>
            <a:prstDash val="solid"/>
            <a:headEnd type="none" len="sm" w="sm"/>
            <a:tailEnd type="none" len="sm" w="sm"/>
          </a:ln>
        </p:spPr>
      </p:sp>
      <p:sp>
        <p:nvSpPr>
          <p:cNvPr name="AutoShape 18" id="18"/>
          <p:cNvSpPr/>
          <p:nvPr/>
        </p:nvSpPr>
        <p:spPr>
          <a:xfrm>
            <a:off x="1771418" y="2961730"/>
            <a:ext cx="1030721" cy="0"/>
          </a:xfrm>
          <a:prstGeom prst="line">
            <a:avLst/>
          </a:prstGeom>
          <a:ln cap="flat" w="38100">
            <a:solidFill>
              <a:srgbClr val="000000"/>
            </a:solidFill>
            <a:prstDash val="solid"/>
            <a:headEnd type="none" len="sm" w="sm"/>
            <a:tailEnd type="none" len="sm" w="sm"/>
          </a:ln>
        </p:spPr>
      </p:sp>
      <p:sp>
        <p:nvSpPr>
          <p:cNvPr name="TextBox 19" id="19"/>
          <p:cNvSpPr txBox="true"/>
          <p:nvPr/>
        </p:nvSpPr>
        <p:spPr>
          <a:xfrm rot="0">
            <a:off x="3149073" y="1864194"/>
            <a:ext cx="2304130" cy="755705"/>
          </a:xfrm>
          <a:prstGeom prst="rect">
            <a:avLst/>
          </a:prstGeom>
        </p:spPr>
        <p:txBody>
          <a:bodyPr anchor="t" rtlCol="false" tIns="0" lIns="0" bIns="0" rIns="0">
            <a:spAutoFit/>
          </a:bodyPr>
          <a:lstStyle/>
          <a:p>
            <a:pPr algn="ctr">
              <a:lnSpc>
                <a:spcPts val="5599"/>
              </a:lnSpc>
              <a:spcBef>
                <a:spcPct val="0"/>
              </a:spcBef>
            </a:pPr>
            <a:r>
              <a:rPr lang="en-US" b="true" sz="3999">
                <a:solidFill>
                  <a:srgbClr val="000000"/>
                </a:solidFill>
                <a:latin typeface="Arial Bold"/>
                <a:ea typeface="Arial Bold"/>
                <a:cs typeface="Arial Bold"/>
                <a:sym typeface="Arial Bold"/>
              </a:rPr>
              <a:t>Phát hiện</a:t>
            </a:r>
          </a:p>
        </p:txBody>
      </p:sp>
      <p:sp>
        <p:nvSpPr>
          <p:cNvPr name="TextBox 20" id="20"/>
          <p:cNvSpPr txBox="true"/>
          <p:nvPr/>
        </p:nvSpPr>
        <p:spPr>
          <a:xfrm rot="0">
            <a:off x="3149073" y="2659780"/>
            <a:ext cx="9337199" cy="1247086"/>
          </a:xfrm>
          <a:prstGeom prst="rect">
            <a:avLst/>
          </a:prstGeom>
        </p:spPr>
        <p:txBody>
          <a:bodyPr anchor="t" rtlCol="false" tIns="0" lIns="0" bIns="0" rIns="0">
            <a:spAutoFit/>
          </a:bodyPr>
          <a:lstStyle/>
          <a:p>
            <a:pPr algn="l">
              <a:lnSpc>
                <a:spcPts val="4759"/>
              </a:lnSpc>
              <a:spcBef>
                <a:spcPct val="0"/>
              </a:spcBef>
            </a:pPr>
            <a:r>
              <a:rPr lang="en-US" sz="3399">
                <a:solidFill>
                  <a:srgbClr val="000000"/>
                </a:solidFill>
                <a:latin typeface="Arial"/>
                <a:ea typeface="Arial"/>
                <a:cs typeface="Arial"/>
                <a:sym typeface="Arial"/>
              </a:rPr>
              <a:t>Lỗ hổng Stagefright, phát hiện năm 2015, ảnh hưởng đến hầu hết thiết bị Android.</a:t>
            </a:r>
          </a:p>
        </p:txBody>
      </p:sp>
      <p:sp>
        <p:nvSpPr>
          <p:cNvPr name="AutoShape 21" id="21"/>
          <p:cNvSpPr/>
          <p:nvPr/>
        </p:nvSpPr>
        <p:spPr>
          <a:xfrm>
            <a:off x="1771154" y="5318727"/>
            <a:ext cx="1030721" cy="0"/>
          </a:xfrm>
          <a:prstGeom prst="line">
            <a:avLst/>
          </a:prstGeom>
          <a:ln cap="flat" w="38100">
            <a:solidFill>
              <a:srgbClr val="000000"/>
            </a:solidFill>
            <a:prstDash val="solid"/>
            <a:headEnd type="none" len="sm" w="sm"/>
            <a:tailEnd type="none" len="sm" w="sm"/>
          </a:ln>
        </p:spPr>
      </p:sp>
      <p:sp>
        <p:nvSpPr>
          <p:cNvPr name="TextBox 22" id="22"/>
          <p:cNvSpPr txBox="true"/>
          <p:nvPr/>
        </p:nvSpPr>
        <p:spPr>
          <a:xfrm rot="0">
            <a:off x="3038804" y="4387795"/>
            <a:ext cx="2083594" cy="755705"/>
          </a:xfrm>
          <a:prstGeom prst="rect">
            <a:avLst/>
          </a:prstGeom>
        </p:spPr>
        <p:txBody>
          <a:bodyPr anchor="t" rtlCol="false" tIns="0" lIns="0" bIns="0" rIns="0">
            <a:spAutoFit/>
          </a:bodyPr>
          <a:lstStyle/>
          <a:p>
            <a:pPr algn="ctr">
              <a:lnSpc>
                <a:spcPts val="5599"/>
              </a:lnSpc>
              <a:spcBef>
                <a:spcPct val="0"/>
              </a:spcBef>
            </a:pPr>
            <a:r>
              <a:rPr lang="en-US" b="true" sz="3999">
                <a:solidFill>
                  <a:srgbClr val="000000"/>
                </a:solidFill>
                <a:latin typeface="Arial Bold"/>
                <a:ea typeface="Arial Bold"/>
                <a:cs typeface="Arial Bold"/>
                <a:sym typeface="Arial Bold"/>
              </a:rPr>
              <a:t>Mục tiêu</a:t>
            </a:r>
          </a:p>
        </p:txBody>
      </p:sp>
      <p:sp>
        <p:nvSpPr>
          <p:cNvPr name="TextBox 23" id="23"/>
          <p:cNvSpPr txBox="true"/>
          <p:nvPr/>
        </p:nvSpPr>
        <p:spPr>
          <a:xfrm rot="0">
            <a:off x="3038804" y="5205406"/>
            <a:ext cx="9337199" cy="1247086"/>
          </a:xfrm>
          <a:prstGeom prst="rect">
            <a:avLst/>
          </a:prstGeom>
        </p:spPr>
        <p:txBody>
          <a:bodyPr anchor="t" rtlCol="false" tIns="0" lIns="0" bIns="0" rIns="0">
            <a:spAutoFit/>
          </a:bodyPr>
          <a:lstStyle/>
          <a:p>
            <a:pPr algn="l">
              <a:lnSpc>
                <a:spcPts val="4759"/>
              </a:lnSpc>
              <a:spcBef>
                <a:spcPct val="0"/>
              </a:spcBef>
            </a:pPr>
            <a:r>
              <a:rPr lang="en-US" sz="3399">
                <a:solidFill>
                  <a:srgbClr val="000000"/>
                </a:solidFill>
                <a:latin typeface="Arial"/>
                <a:ea typeface="Arial"/>
                <a:cs typeface="Arial"/>
                <a:sym typeface="Arial"/>
              </a:rPr>
              <a:t>Lỗ hổng này cho phép kẻ tấn công thực thi mã từ xa thông qua tin nhắn media.</a:t>
            </a:r>
          </a:p>
        </p:txBody>
      </p:sp>
      <p:sp>
        <p:nvSpPr>
          <p:cNvPr name="AutoShape 24" id="24"/>
          <p:cNvSpPr/>
          <p:nvPr/>
        </p:nvSpPr>
        <p:spPr>
          <a:xfrm>
            <a:off x="1771418" y="7859674"/>
            <a:ext cx="1030721" cy="0"/>
          </a:xfrm>
          <a:prstGeom prst="line">
            <a:avLst/>
          </a:prstGeom>
          <a:ln cap="flat" w="38100">
            <a:solidFill>
              <a:srgbClr val="000000"/>
            </a:solidFill>
            <a:prstDash val="solid"/>
            <a:headEnd type="none" len="sm" w="sm"/>
            <a:tailEnd type="none" len="sm" w="sm"/>
          </a:ln>
        </p:spPr>
      </p:sp>
      <p:sp>
        <p:nvSpPr>
          <p:cNvPr name="TextBox 25" id="25"/>
          <p:cNvSpPr txBox="true"/>
          <p:nvPr/>
        </p:nvSpPr>
        <p:spPr>
          <a:xfrm rot="0">
            <a:off x="3038804" y="6928742"/>
            <a:ext cx="2774427" cy="755705"/>
          </a:xfrm>
          <a:prstGeom prst="rect">
            <a:avLst/>
          </a:prstGeom>
        </p:spPr>
        <p:txBody>
          <a:bodyPr anchor="t" rtlCol="false" tIns="0" lIns="0" bIns="0" rIns="0">
            <a:spAutoFit/>
          </a:bodyPr>
          <a:lstStyle/>
          <a:p>
            <a:pPr algn="ctr">
              <a:lnSpc>
                <a:spcPts val="5599"/>
              </a:lnSpc>
              <a:spcBef>
                <a:spcPct val="0"/>
              </a:spcBef>
            </a:pPr>
            <a:r>
              <a:rPr lang="en-US" b="true" sz="3999">
                <a:solidFill>
                  <a:srgbClr val="000000"/>
                </a:solidFill>
                <a:latin typeface="Arial Bold"/>
                <a:ea typeface="Arial Bold"/>
                <a:cs typeface="Arial Bold"/>
                <a:sym typeface="Arial Bold"/>
              </a:rPr>
              <a:t>Ảnh hưởng</a:t>
            </a:r>
          </a:p>
        </p:txBody>
      </p:sp>
      <p:sp>
        <p:nvSpPr>
          <p:cNvPr name="TextBox 26" id="26"/>
          <p:cNvSpPr txBox="true"/>
          <p:nvPr/>
        </p:nvSpPr>
        <p:spPr>
          <a:xfrm rot="0">
            <a:off x="3038804" y="7746353"/>
            <a:ext cx="9337463" cy="1847134"/>
          </a:xfrm>
          <a:prstGeom prst="rect">
            <a:avLst/>
          </a:prstGeom>
        </p:spPr>
        <p:txBody>
          <a:bodyPr anchor="t" rtlCol="false" tIns="0" lIns="0" bIns="0" rIns="0">
            <a:spAutoFit/>
          </a:bodyPr>
          <a:lstStyle/>
          <a:p>
            <a:pPr algn="l">
              <a:lnSpc>
                <a:spcPts val="4759"/>
              </a:lnSpc>
              <a:spcBef>
                <a:spcPct val="0"/>
              </a:spcBef>
            </a:pPr>
            <a:r>
              <a:rPr lang="en-US" sz="3399">
                <a:solidFill>
                  <a:srgbClr val="000000"/>
                </a:solidFill>
                <a:latin typeface="Arial"/>
                <a:ea typeface="Arial"/>
                <a:cs typeface="Arial"/>
                <a:sym typeface="Arial"/>
              </a:rPr>
              <a:t>Lỗ hổng này trở thành một trong những mối đe dọa nghiêm trọng nhất đối với hệ điều hành Android.</a:t>
            </a:r>
          </a:p>
        </p:txBody>
      </p:sp>
      <p:sp>
        <p:nvSpPr>
          <p:cNvPr name="TextBox 27" id="27"/>
          <p:cNvSpPr txBox="true"/>
          <p:nvPr/>
        </p:nvSpPr>
        <p:spPr>
          <a:xfrm rot="0">
            <a:off x="-18912" y="9251270"/>
            <a:ext cx="789662" cy="1038252"/>
          </a:xfrm>
          <a:prstGeom prst="rect">
            <a:avLst/>
          </a:prstGeom>
        </p:spPr>
        <p:txBody>
          <a:bodyPr anchor="t" rtlCol="false" tIns="0" lIns="0" bIns="0" rIns="0">
            <a:spAutoFit/>
          </a:bodyPr>
          <a:lstStyle/>
          <a:p>
            <a:pPr algn="ctr">
              <a:lnSpc>
                <a:spcPts val="8400"/>
              </a:lnSpc>
            </a:pPr>
            <a:r>
              <a:rPr lang="en-US" sz="6000">
                <a:solidFill>
                  <a:srgbClr val="224B86"/>
                </a:solidFill>
                <a:latin typeface="Baloo"/>
                <a:ea typeface="Baloo"/>
                <a:cs typeface="Baloo"/>
                <a:sym typeface="Baloo"/>
              </a:rPr>
              <a:t>15</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15549760" y="9439275"/>
            <a:ext cx="1085415" cy="621647"/>
          </a:xfrm>
          <a:custGeom>
            <a:avLst/>
            <a:gdLst/>
            <a:ahLst/>
            <a:cxnLst/>
            <a:rect r="r" b="b" t="t" l="l"/>
            <a:pathLst>
              <a:path h="621647" w="1085415">
                <a:moveTo>
                  <a:pt x="0" y="0"/>
                </a:moveTo>
                <a:lnTo>
                  <a:pt x="1085415" y="0"/>
                </a:lnTo>
                <a:lnTo>
                  <a:pt x="1085415" y="621647"/>
                </a:lnTo>
                <a:lnTo>
                  <a:pt x="0" y="6216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94705" y="0"/>
            <a:ext cx="6351728" cy="10287000"/>
          </a:xfrm>
          <a:custGeom>
            <a:avLst/>
            <a:gdLst/>
            <a:ahLst/>
            <a:cxnLst/>
            <a:rect r="r" b="b" t="t" l="l"/>
            <a:pathLst>
              <a:path h="10287000" w="6351728">
                <a:moveTo>
                  <a:pt x="0" y="0"/>
                </a:moveTo>
                <a:lnTo>
                  <a:pt x="6351728" y="0"/>
                </a:lnTo>
                <a:lnTo>
                  <a:pt x="6351728" y="10287000"/>
                </a:lnTo>
                <a:lnTo>
                  <a:pt x="0" y="10287000"/>
                </a:lnTo>
                <a:lnTo>
                  <a:pt x="0" y="0"/>
                </a:lnTo>
                <a:close/>
              </a:path>
            </a:pathLst>
          </a:custGeom>
          <a:blipFill>
            <a:blip r:embed="rId4"/>
            <a:stretch>
              <a:fillRect l="0" t="0" r="-17253" b="0"/>
            </a:stretch>
          </a:blipFill>
        </p:spPr>
      </p:sp>
      <p:grpSp>
        <p:nvGrpSpPr>
          <p:cNvPr name="Group 4" id="4"/>
          <p:cNvGrpSpPr/>
          <p:nvPr/>
        </p:nvGrpSpPr>
        <p:grpSpPr>
          <a:xfrm rot="5400000">
            <a:off x="5148752" y="2051155"/>
            <a:ext cx="2661891" cy="1543050"/>
            <a:chOff x="0" y="0"/>
            <a:chExt cx="701074" cy="406400"/>
          </a:xfrm>
        </p:grpSpPr>
        <p:sp>
          <p:nvSpPr>
            <p:cNvPr name="Freeform 5" id="5"/>
            <p:cNvSpPr/>
            <p:nvPr/>
          </p:nvSpPr>
          <p:spPr>
            <a:xfrm flipH="false" flipV="false" rot="0">
              <a:off x="0" y="0"/>
              <a:ext cx="701074" cy="406400"/>
            </a:xfrm>
            <a:custGeom>
              <a:avLst/>
              <a:gdLst/>
              <a:ahLst/>
              <a:cxnLst/>
              <a:rect r="r" b="b" t="t" l="l"/>
              <a:pathLst>
                <a:path h="406400" w="701074">
                  <a:moveTo>
                    <a:pt x="0" y="0"/>
                  </a:moveTo>
                  <a:lnTo>
                    <a:pt x="497874" y="0"/>
                  </a:lnTo>
                  <a:lnTo>
                    <a:pt x="701074" y="203200"/>
                  </a:lnTo>
                  <a:lnTo>
                    <a:pt x="497874" y="406400"/>
                  </a:lnTo>
                  <a:lnTo>
                    <a:pt x="0" y="406400"/>
                  </a:lnTo>
                  <a:lnTo>
                    <a:pt x="203200" y="203200"/>
                  </a:lnTo>
                  <a:lnTo>
                    <a:pt x="0" y="0"/>
                  </a:lnTo>
                  <a:close/>
                </a:path>
              </a:pathLst>
            </a:custGeom>
            <a:solidFill>
              <a:srgbClr val="5284FF"/>
            </a:solidFill>
          </p:spPr>
        </p:sp>
        <p:sp>
          <p:nvSpPr>
            <p:cNvPr name="TextBox 6" id="6"/>
            <p:cNvSpPr txBox="true"/>
            <p:nvPr/>
          </p:nvSpPr>
          <p:spPr>
            <a:xfrm>
              <a:off x="177800" y="28575"/>
              <a:ext cx="447074" cy="377825"/>
            </a:xfrm>
            <a:prstGeom prst="rect">
              <a:avLst/>
            </a:prstGeom>
          </p:spPr>
          <p:txBody>
            <a:bodyPr anchor="ctr" rtlCol="false" tIns="50800" lIns="50800" bIns="50800" rIns="50800"/>
            <a:lstStyle/>
            <a:p>
              <a:pPr algn="ctr">
                <a:lnSpc>
                  <a:spcPts val="2661"/>
                </a:lnSpc>
              </a:pPr>
            </a:p>
          </p:txBody>
        </p:sp>
      </p:grpSp>
      <p:grpSp>
        <p:nvGrpSpPr>
          <p:cNvPr name="Group 7" id="7"/>
          <p:cNvGrpSpPr/>
          <p:nvPr/>
        </p:nvGrpSpPr>
        <p:grpSpPr>
          <a:xfrm rot="0">
            <a:off x="5708173" y="2201552"/>
            <a:ext cx="1543050" cy="1199567"/>
            <a:chOff x="0" y="0"/>
            <a:chExt cx="406400" cy="315935"/>
          </a:xfrm>
        </p:grpSpPr>
        <p:sp>
          <p:nvSpPr>
            <p:cNvPr name="Freeform 8" id="8"/>
            <p:cNvSpPr/>
            <p:nvPr/>
          </p:nvSpPr>
          <p:spPr>
            <a:xfrm flipH="false" flipV="false" rot="0">
              <a:off x="0" y="0"/>
              <a:ext cx="406400" cy="315935"/>
            </a:xfrm>
            <a:custGeom>
              <a:avLst/>
              <a:gdLst/>
              <a:ahLst/>
              <a:cxnLst/>
              <a:rect r="r" b="b" t="t" l="l"/>
              <a:pathLst>
                <a:path h="315935" w="406400">
                  <a:moveTo>
                    <a:pt x="0" y="0"/>
                  </a:moveTo>
                  <a:lnTo>
                    <a:pt x="406400" y="0"/>
                  </a:lnTo>
                  <a:lnTo>
                    <a:pt x="406400" y="315935"/>
                  </a:lnTo>
                  <a:lnTo>
                    <a:pt x="0" y="315935"/>
                  </a:lnTo>
                  <a:close/>
                </a:path>
              </a:pathLst>
            </a:custGeom>
            <a:solidFill>
              <a:srgbClr val="5284FF"/>
            </a:solidFill>
          </p:spPr>
        </p:sp>
        <p:sp>
          <p:nvSpPr>
            <p:cNvPr name="TextBox 9" id="9"/>
            <p:cNvSpPr txBox="true"/>
            <p:nvPr/>
          </p:nvSpPr>
          <p:spPr>
            <a:xfrm>
              <a:off x="0" y="85725"/>
              <a:ext cx="406400" cy="230210"/>
            </a:xfrm>
            <a:prstGeom prst="rect">
              <a:avLst/>
            </a:prstGeom>
          </p:spPr>
          <p:txBody>
            <a:bodyPr anchor="ctr" rtlCol="false" tIns="50800" lIns="50800" bIns="50800" rIns="50800"/>
            <a:lstStyle/>
            <a:p>
              <a:pPr algn="ctr">
                <a:lnSpc>
                  <a:spcPts val="5199"/>
                </a:lnSpc>
              </a:pPr>
              <a:r>
                <a:rPr lang="en-US" sz="4999">
                  <a:solidFill>
                    <a:srgbClr val="000000"/>
                  </a:solidFill>
                  <a:latin typeface="Baloo"/>
                  <a:ea typeface="Baloo"/>
                  <a:cs typeface="Baloo"/>
                  <a:sym typeface="Baloo"/>
                </a:rPr>
                <a:t>1</a:t>
              </a:r>
            </a:p>
          </p:txBody>
        </p:sp>
      </p:grpSp>
      <p:sp>
        <p:nvSpPr>
          <p:cNvPr name="TextBox 10" id="10"/>
          <p:cNvSpPr txBox="true"/>
          <p:nvPr/>
        </p:nvSpPr>
        <p:spPr>
          <a:xfrm rot="0">
            <a:off x="7251223" y="555321"/>
            <a:ext cx="10396947" cy="1003908"/>
          </a:xfrm>
          <a:prstGeom prst="rect">
            <a:avLst/>
          </a:prstGeom>
        </p:spPr>
        <p:txBody>
          <a:bodyPr anchor="t" rtlCol="false" tIns="0" lIns="0" bIns="0" rIns="0">
            <a:spAutoFit/>
          </a:bodyPr>
          <a:lstStyle/>
          <a:p>
            <a:pPr algn="ctr">
              <a:lnSpc>
                <a:spcPts val="7769"/>
              </a:lnSpc>
            </a:pPr>
            <a:r>
              <a:rPr lang="en-US" sz="6999">
                <a:solidFill>
                  <a:srgbClr val="224B86"/>
                </a:solidFill>
                <a:latin typeface="Baloo"/>
                <a:ea typeface="Baloo"/>
                <a:cs typeface="Baloo"/>
                <a:sym typeface="Baloo"/>
              </a:rPr>
              <a:t>2.2 Lỗ hổng StrandHogg</a:t>
            </a:r>
          </a:p>
        </p:txBody>
      </p:sp>
      <p:grpSp>
        <p:nvGrpSpPr>
          <p:cNvPr name="Group 11" id="11"/>
          <p:cNvGrpSpPr/>
          <p:nvPr/>
        </p:nvGrpSpPr>
        <p:grpSpPr>
          <a:xfrm rot="5400000">
            <a:off x="5148752" y="4713046"/>
            <a:ext cx="2661891" cy="1543050"/>
            <a:chOff x="0" y="0"/>
            <a:chExt cx="701074" cy="406400"/>
          </a:xfrm>
        </p:grpSpPr>
        <p:sp>
          <p:nvSpPr>
            <p:cNvPr name="Freeform 12" id="12"/>
            <p:cNvSpPr/>
            <p:nvPr/>
          </p:nvSpPr>
          <p:spPr>
            <a:xfrm flipH="false" flipV="false" rot="0">
              <a:off x="0" y="0"/>
              <a:ext cx="701074" cy="406400"/>
            </a:xfrm>
            <a:custGeom>
              <a:avLst/>
              <a:gdLst/>
              <a:ahLst/>
              <a:cxnLst/>
              <a:rect r="r" b="b" t="t" l="l"/>
              <a:pathLst>
                <a:path h="406400" w="701074">
                  <a:moveTo>
                    <a:pt x="0" y="0"/>
                  </a:moveTo>
                  <a:lnTo>
                    <a:pt x="497874" y="0"/>
                  </a:lnTo>
                  <a:lnTo>
                    <a:pt x="701074" y="203200"/>
                  </a:lnTo>
                  <a:lnTo>
                    <a:pt x="497874" y="406400"/>
                  </a:lnTo>
                  <a:lnTo>
                    <a:pt x="0" y="406400"/>
                  </a:lnTo>
                  <a:lnTo>
                    <a:pt x="203200" y="203200"/>
                  </a:lnTo>
                  <a:lnTo>
                    <a:pt x="0" y="0"/>
                  </a:lnTo>
                  <a:close/>
                </a:path>
              </a:pathLst>
            </a:custGeom>
            <a:solidFill>
              <a:srgbClr val="5284FF"/>
            </a:solidFill>
          </p:spPr>
        </p:sp>
        <p:sp>
          <p:nvSpPr>
            <p:cNvPr name="TextBox 13" id="13"/>
            <p:cNvSpPr txBox="true"/>
            <p:nvPr/>
          </p:nvSpPr>
          <p:spPr>
            <a:xfrm>
              <a:off x="177800" y="28575"/>
              <a:ext cx="447074" cy="377825"/>
            </a:xfrm>
            <a:prstGeom prst="rect">
              <a:avLst/>
            </a:prstGeom>
          </p:spPr>
          <p:txBody>
            <a:bodyPr anchor="ctr" rtlCol="false" tIns="50800" lIns="50800" bIns="50800" rIns="50800"/>
            <a:lstStyle/>
            <a:p>
              <a:pPr algn="ctr">
                <a:lnSpc>
                  <a:spcPts val="2661"/>
                </a:lnSpc>
              </a:pPr>
            </a:p>
          </p:txBody>
        </p:sp>
      </p:grpSp>
      <p:grpSp>
        <p:nvGrpSpPr>
          <p:cNvPr name="Group 14" id="14"/>
          <p:cNvGrpSpPr/>
          <p:nvPr/>
        </p:nvGrpSpPr>
        <p:grpSpPr>
          <a:xfrm rot="0">
            <a:off x="5708173" y="4863443"/>
            <a:ext cx="1543050" cy="1199567"/>
            <a:chOff x="0" y="0"/>
            <a:chExt cx="406400" cy="315935"/>
          </a:xfrm>
        </p:grpSpPr>
        <p:sp>
          <p:nvSpPr>
            <p:cNvPr name="Freeform 15" id="15"/>
            <p:cNvSpPr/>
            <p:nvPr/>
          </p:nvSpPr>
          <p:spPr>
            <a:xfrm flipH="false" flipV="false" rot="0">
              <a:off x="0" y="0"/>
              <a:ext cx="406400" cy="315935"/>
            </a:xfrm>
            <a:custGeom>
              <a:avLst/>
              <a:gdLst/>
              <a:ahLst/>
              <a:cxnLst/>
              <a:rect r="r" b="b" t="t" l="l"/>
              <a:pathLst>
                <a:path h="315935" w="406400">
                  <a:moveTo>
                    <a:pt x="0" y="0"/>
                  </a:moveTo>
                  <a:lnTo>
                    <a:pt x="406400" y="0"/>
                  </a:lnTo>
                  <a:lnTo>
                    <a:pt x="406400" y="315935"/>
                  </a:lnTo>
                  <a:lnTo>
                    <a:pt x="0" y="315935"/>
                  </a:lnTo>
                  <a:close/>
                </a:path>
              </a:pathLst>
            </a:custGeom>
            <a:solidFill>
              <a:srgbClr val="5284FF"/>
            </a:solidFill>
          </p:spPr>
        </p:sp>
        <p:sp>
          <p:nvSpPr>
            <p:cNvPr name="TextBox 16" id="16"/>
            <p:cNvSpPr txBox="true"/>
            <p:nvPr/>
          </p:nvSpPr>
          <p:spPr>
            <a:xfrm>
              <a:off x="0" y="85725"/>
              <a:ext cx="406400" cy="230210"/>
            </a:xfrm>
            <a:prstGeom prst="rect">
              <a:avLst/>
            </a:prstGeom>
          </p:spPr>
          <p:txBody>
            <a:bodyPr anchor="ctr" rtlCol="false" tIns="50800" lIns="50800" bIns="50800" rIns="50800"/>
            <a:lstStyle/>
            <a:p>
              <a:pPr algn="ctr">
                <a:lnSpc>
                  <a:spcPts val="5199"/>
                </a:lnSpc>
              </a:pPr>
              <a:r>
                <a:rPr lang="en-US" sz="4999">
                  <a:solidFill>
                    <a:srgbClr val="000000"/>
                  </a:solidFill>
                  <a:latin typeface="Baloo"/>
                  <a:ea typeface="Baloo"/>
                  <a:cs typeface="Baloo"/>
                  <a:sym typeface="Baloo"/>
                </a:rPr>
                <a:t>2</a:t>
              </a:r>
            </a:p>
          </p:txBody>
        </p:sp>
      </p:grpSp>
      <p:grpSp>
        <p:nvGrpSpPr>
          <p:cNvPr name="Group 17" id="17"/>
          <p:cNvGrpSpPr/>
          <p:nvPr/>
        </p:nvGrpSpPr>
        <p:grpSpPr>
          <a:xfrm rot="5400000">
            <a:off x="5148752" y="7336805"/>
            <a:ext cx="2661891" cy="1543050"/>
            <a:chOff x="0" y="0"/>
            <a:chExt cx="701074" cy="406400"/>
          </a:xfrm>
        </p:grpSpPr>
        <p:sp>
          <p:nvSpPr>
            <p:cNvPr name="Freeform 18" id="18"/>
            <p:cNvSpPr/>
            <p:nvPr/>
          </p:nvSpPr>
          <p:spPr>
            <a:xfrm flipH="false" flipV="false" rot="0">
              <a:off x="0" y="0"/>
              <a:ext cx="701074" cy="406400"/>
            </a:xfrm>
            <a:custGeom>
              <a:avLst/>
              <a:gdLst/>
              <a:ahLst/>
              <a:cxnLst/>
              <a:rect r="r" b="b" t="t" l="l"/>
              <a:pathLst>
                <a:path h="406400" w="701074">
                  <a:moveTo>
                    <a:pt x="0" y="0"/>
                  </a:moveTo>
                  <a:lnTo>
                    <a:pt x="497874" y="0"/>
                  </a:lnTo>
                  <a:lnTo>
                    <a:pt x="701074" y="203200"/>
                  </a:lnTo>
                  <a:lnTo>
                    <a:pt x="497874" y="406400"/>
                  </a:lnTo>
                  <a:lnTo>
                    <a:pt x="0" y="406400"/>
                  </a:lnTo>
                  <a:lnTo>
                    <a:pt x="203200" y="203200"/>
                  </a:lnTo>
                  <a:lnTo>
                    <a:pt x="0" y="0"/>
                  </a:lnTo>
                  <a:close/>
                </a:path>
              </a:pathLst>
            </a:custGeom>
            <a:solidFill>
              <a:srgbClr val="5284FF"/>
            </a:solidFill>
          </p:spPr>
        </p:sp>
        <p:sp>
          <p:nvSpPr>
            <p:cNvPr name="TextBox 19" id="19"/>
            <p:cNvSpPr txBox="true"/>
            <p:nvPr/>
          </p:nvSpPr>
          <p:spPr>
            <a:xfrm>
              <a:off x="177800" y="28575"/>
              <a:ext cx="447074" cy="377825"/>
            </a:xfrm>
            <a:prstGeom prst="rect">
              <a:avLst/>
            </a:prstGeom>
          </p:spPr>
          <p:txBody>
            <a:bodyPr anchor="ctr" rtlCol="false" tIns="50800" lIns="50800" bIns="50800" rIns="50800"/>
            <a:lstStyle/>
            <a:p>
              <a:pPr algn="ctr">
                <a:lnSpc>
                  <a:spcPts val="2661"/>
                </a:lnSpc>
              </a:pPr>
            </a:p>
          </p:txBody>
        </p:sp>
      </p:grpSp>
      <p:grpSp>
        <p:nvGrpSpPr>
          <p:cNvPr name="Group 20" id="20"/>
          <p:cNvGrpSpPr/>
          <p:nvPr/>
        </p:nvGrpSpPr>
        <p:grpSpPr>
          <a:xfrm rot="0">
            <a:off x="5708173" y="7487202"/>
            <a:ext cx="1543050" cy="1199567"/>
            <a:chOff x="0" y="0"/>
            <a:chExt cx="406400" cy="315935"/>
          </a:xfrm>
        </p:grpSpPr>
        <p:sp>
          <p:nvSpPr>
            <p:cNvPr name="Freeform 21" id="21"/>
            <p:cNvSpPr/>
            <p:nvPr/>
          </p:nvSpPr>
          <p:spPr>
            <a:xfrm flipH="false" flipV="false" rot="0">
              <a:off x="0" y="0"/>
              <a:ext cx="406400" cy="315935"/>
            </a:xfrm>
            <a:custGeom>
              <a:avLst/>
              <a:gdLst/>
              <a:ahLst/>
              <a:cxnLst/>
              <a:rect r="r" b="b" t="t" l="l"/>
              <a:pathLst>
                <a:path h="315935" w="406400">
                  <a:moveTo>
                    <a:pt x="0" y="0"/>
                  </a:moveTo>
                  <a:lnTo>
                    <a:pt x="406400" y="0"/>
                  </a:lnTo>
                  <a:lnTo>
                    <a:pt x="406400" y="315935"/>
                  </a:lnTo>
                  <a:lnTo>
                    <a:pt x="0" y="315935"/>
                  </a:lnTo>
                  <a:close/>
                </a:path>
              </a:pathLst>
            </a:custGeom>
            <a:solidFill>
              <a:srgbClr val="5284FF"/>
            </a:solidFill>
          </p:spPr>
        </p:sp>
        <p:sp>
          <p:nvSpPr>
            <p:cNvPr name="TextBox 22" id="22"/>
            <p:cNvSpPr txBox="true"/>
            <p:nvPr/>
          </p:nvSpPr>
          <p:spPr>
            <a:xfrm>
              <a:off x="0" y="85725"/>
              <a:ext cx="406400" cy="230210"/>
            </a:xfrm>
            <a:prstGeom prst="rect">
              <a:avLst/>
            </a:prstGeom>
          </p:spPr>
          <p:txBody>
            <a:bodyPr anchor="ctr" rtlCol="false" tIns="50800" lIns="50800" bIns="50800" rIns="50800"/>
            <a:lstStyle/>
            <a:p>
              <a:pPr algn="ctr">
                <a:lnSpc>
                  <a:spcPts val="5199"/>
                </a:lnSpc>
              </a:pPr>
              <a:r>
                <a:rPr lang="en-US" sz="4999">
                  <a:solidFill>
                    <a:srgbClr val="000000"/>
                  </a:solidFill>
                  <a:latin typeface="Baloo"/>
                  <a:ea typeface="Baloo"/>
                  <a:cs typeface="Baloo"/>
                  <a:sym typeface="Baloo"/>
                </a:rPr>
                <a:t>3</a:t>
              </a:r>
            </a:p>
          </p:txBody>
        </p:sp>
      </p:grpSp>
      <p:sp>
        <p:nvSpPr>
          <p:cNvPr name="TextBox 23" id="23"/>
          <p:cNvSpPr txBox="true"/>
          <p:nvPr/>
        </p:nvSpPr>
        <p:spPr>
          <a:xfrm rot="0">
            <a:off x="7584349" y="1824466"/>
            <a:ext cx="3119302" cy="596900"/>
          </a:xfrm>
          <a:prstGeom prst="rect">
            <a:avLst/>
          </a:prstGeom>
        </p:spPr>
        <p:txBody>
          <a:bodyPr anchor="t" rtlCol="false" tIns="0" lIns="0" bIns="0" rIns="0">
            <a:spAutoFit/>
          </a:bodyPr>
          <a:lstStyle/>
          <a:p>
            <a:pPr algn="ctr">
              <a:lnSpc>
                <a:spcPts val="4899"/>
              </a:lnSpc>
              <a:spcBef>
                <a:spcPct val="0"/>
              </a:spcBef>
            </a:pPr>
            <a:r>
              <a:rPr lang="en-US" sz="3499">
                <a:solidFill>
                  <a:srgbClr val="000000"/>
                </a:solidFill>
                <a:latin typeface="Baloo"/>
                <a:ea typeface="Baloo"/>
                <a:cs typeface="Baloo"/>
                <a:sym typeface="Baloo"/>
              </a:rPr>
              <a:t>Lợi dụng quyền</a:t>
            </a:r>
          </a:p>
        </p:txBody>
      </p:sp>
      <p:sp>
        <p:nvSpPr>
          <p:cNvPr name="TextBox 24" id="24"/>
          <p:cNvSpPr txBox="true"/>
          <p:nvPr/>
        </p:nvSpPr>
        <p:spPr>
          <a:xfrm rot="0">
            <a:off x="7584349" y="2471783"/>
            <a:ext cx="10019172" cy="1282700"/>
          </a:xfrm>
          <a:prstGeom prst="rect">
            <a:avLst/>
          </a:prstGeom>
        </p:spPr>
        <p:txBody>
          <a:bodyPr anchor="t" rtlCol="false" tIns="0" lIns="0" bIns="0" rIns="0">
            <a:spAutoFit/>
          </a:bodyPr>
          <a:lstStyle/>
          <a:p>
            <a:pPr algn="l">
              <a:lnSpc>
                <a:spcPts val="4899"/>
              </a:lnSpc>
              <a:spcBef>
                <a:spcPct val="0"/>
              </a:spcBef>
            </a:pPr>
            <a:r>
              <a:rPr lang="en-US" sz="3499">
                <a:solidFill>
                  <a:srgbClr val="000000"/>
                </a:solidFill>
                <a:latin typeface="Arial"/>
                <a:ea typeface="Arial"/>
                <a:cs typeface="Arial"/>
                <a:sym typeface="Arial"/>
              </a:rPr>
              <a:t>Lỗ hổng StrandHogg cho phép ứng dụng độc hại lợi dụng các quyền của ứng dụng hợp pháp</a:t>
            </a:r>
          </a:p>
        </p:txBody>
      </p:sp>
      <p:sp>
        <p:nvSpPr>
          <p:cNvPr name="TextBox 25" id="25"/>
          <p:cNvSpPr txBox="true"/>
          <p:nvPr/>
        </p:nvSpPr>
        <p:spPr>
          <a:xfrm rot="0">
            <a:off x="7628997" y="4266543"/>
            <a:ext cx="3576340" cy="596900"/>
          </a:xfrm>
          <a:prstGeom prst="rect">
            <a:avLst/>
          </a:prstGeom>
        </p:spPr>
        <p:txBody>
          <a:bodyPr anchor="t" rtlCol="false" tIns="0" lIns="0" bIns="0" rIns="0">
            <a:spAutoFit/>
          </a:bodyPr>
          <a:lstStyle/>
          <a:p>
            <a:pPr algn="ctr">
              <a:lnSpc>
                <a:spcPts val="4899"/>
              </a:lnSpc>
              <a:spcBef>
                <a:spcPct val="0"/>
              </a:spcBef>
            </a:pPr>
            <a:r>
              <a:rPr lang="en-US" sz="3499">
                <a:solidFill>
                  <a:srgbClr val="000000"/>
                </a:solidFill>
                <a:latin typeface="Baloo"/>
                <a:ea typeface="Baloo"/>
                <a:cs typeface="Baloo"/>
                <a:sym typeface="Baloo"/>
              </a:rPr>
              <a:t>Giả mạo giao diện</a:t>
            </a:r>
          </a:p>
        </p:txBody>
      </p:sp>
      <p:sp>
        <p:nvSpPr>
          <p:cNvPr name="TextBox 26" id="26"/>
          <p:cNvSpPr txBox="true"/>
          <p:nvPr/>
        </p:nvSpPr>
        <p:spPr>
          <a:xfrm rot="0">
            <a:off x="7628997" y="4992685"/>
            <a:ext cx="10019172" cy="1282700"/>
          </a:xfrm>
          <a:prstGeom prst="rect">
            <a:avLst/>
          </a:prstGeom>
        </p:spPr>
        <p:txBody>
          <a:bodyPr anchor="t" rtlCol="false" tIns="0" lIns="0" bIns="0" rIns="0">
            <a:spAutoFit/>
          </a:bodyPr>
          <a:lstStyle/>
          <a:p>
            <a:pPr algn="l">
              <a:lnSpc>
                <a:spcPts val="4899"/>
              </a:lnSpc>
              <a:spcBef>
                <a:spcPct val="0"/>
              </a:spcBef>
            </a:pPr>
            <a:r>
              <a:rPr lang="en-US" sz="3499">
                <a:solidFill>
                  <a:srgbClr val="000000"/>
                </a:solidFill>
                <a:latin typeface="Arial"/>
                <a:ea typeface="Arial"/>
                <a:cs typeface="Arial"/>
                <a:sym typeface="Arial"/>
              </a:rPr>
              <a:t>Ứng dụng độc hại có thể hiện lên màn hình như một ứng dụng hợp pháp để lừa người dùng.</a:t>
            </a:r>
          </a:p>
        </p:txBody>
      </p:sp>
      <p:sp>
        <p:nvSpPr>
          <p:cNvPr name="TextBox 27" id="27"/>
          <p:cNvSpPr txBox="true"/>
          <p:nvPr/>
        </p:nvSpPr>
        <p:spPr>
          <a:xfrm rot="0">
            <a:off x="7571699" y="6789735"/>
            <a:ext cx="3690938" cy="596900"/>
          </a:xfrm>
          <a:prstGeom prst="rect">
            <a:avLst/>
          </a:prstGeom>
        </p:spPr>
        <p:txBody>
          <a:bodyPr anchor="t" rtlCol="false" tIns="0" lIns="0" bIns="0" rIns="0">
            <a:spAutoFit/>
          </a:bodyPr>
          <a:lstStyle/>
          <a:p>
            <a:pPr algn="ctr">
              <a:lnSpc>
                <a:spcPts val="4899"/>
              </a:lnSpc>
              <a:spcBef>
                <a:spcPct val="0"/>
              </a:spcBef>
            </a:pPr>
            <a:r>
              <a:rPr lang="en-US" sz="3499">
                <a:solidFill>
                  <a:srgbClr val="000000"/>
                </a:solidFill>
                <a:latin typeface="Baloo"/>
                <a:ea typeface="Baloo"/>
                <a:cs typeface="Baloo"/>
                <a:sym typeface="Baloo"/>
              </a:rPr>
              <a:t>Truy cập thông tin</a:t>
            </a:r>
          </a:p>
        </p:txBody>
      </p:sp>
      <p:sp>
        <p:nvSpPr>
          <p:cNvPr name="TextBox 28" id="28"/>
          <p:cNvSpPr txBox="true"/>
          <p:nvPr/>
        </p:nvSpPr>
        <p:spPr>
          <a:xfrm rot="0">
            <a:off x="7628997" y="7515877"/>
            <a:ext cx="10019172" cy="1282700"/>
          </a:xfrm>
          <a:prstGeom prst="rect">
            <a:avLst/>
          </a:prstGeom>
        </p:spPr>
        <p:txBody>
          <a:bodyPr anchor="t" rtlCol="false" tIns="0" lIns="0" bIns="0" rIns="0">
            <a:spAutoFit/>
          </a:bodyPr>
          <a:lstStyle/>
          <a:p>
            <a:pPr algn="l">
              <a:lnSpc>
                <a:spcPts val="4899"/>
              </a:lnSpc>
              <a:spcBef>
                <a:spcPct val="0"/>
              </a:spcBef>
            </a:pPr>
            <a:r>
              <a:rPr lang="en-US" sz="3499">
                <a:solidFill>
                  <a:srgbClr val="000000"/>
                </a:solidFill>
                <a:latin typeface="Arial"/>
                <a:ea typeface="Arial"/>
                <a:cs typeface="Arial"/>
                <a:sym typeface="Arial"/>
              </a:rPr>
              <a:t>Kẻ tấn công có thể lấy được các thông tin nhạy cảm như mật khẩu, dữ liệu cá nhân.</a:t>
            </a:r>
          </a:p>
        </p:txBody>
      </p:sp>
      <p:sp>
        <p:nvSpPr>
          <p:cNvPr name="TextBox 29" id="29"/>
          <p:cNvSpPr txBox="true"/>
          <p:nvPr/>
        </p:nvSpPr>
        <p:spPr>
          <a:xfrm rot="0">
            <a:off x="16864469" y="9134475"/>
            <a:ext cx="789662" cy="1038252"/>
          </a:xfrm>
          <a:prstGeom prst="rect">
            <a:avLst/>
          </a:prstGeom>
        </p:spPr>
        <p:txBody>
          <a:bodyPr anchor="t" rtlCol="false" tIns="0" lIns="0" bIns="0" rIns="0">
            <a:spAutoFit/>
          </a:bodyPr>
          <a:lstStyle/>
          <a:p>
            <a:pPr algn="ctr">
              <a:lnSpc>
                <a:spcPts val="8400"/>
              </a:lnSpc>
            </a:pPr>
            <a:r>
              <a:rPr lang="en-US" sz="6000">
                <a:solidFill>
                  <a:srgbClr val="224B86"/>
                </a:solidFill>
                <a:latin typeface="Baloo"/>
                <a:ea typeface="Baloo"/>
                <a:cs typeface="Baloo"/>
                <a:sym typeface="Baloo"/>
              </a:rPr>
              <a:t>16</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789916" y="1523671"/>
            <a:ext cx="9525263" cy="7862671"/>
          </a:xfrm>
          <a:custGeom>
            <a:avLst/>
            <a:gdLst/>
            <a:ahLst/>
            <a:cxnLst/>
            <a:rect r="r" b="b" t="t" l="l"/>
            <a:pathLst>
              <a:path h="7862671" w="9525263">
                <a:moveTo>
                  <a:pt x="0" y="0"/>
                </a:moveTo>
                <a:lnTo>
                  <a:pt x="9525262" y="0"/>
                </a:lnTo>
                <a:lnTo>
                  <a:pt x="9525262" y="7862672"/>
                </a:lnTo>
                <a:lnTo>
                  <a:pt x="0" y="78626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8948667" y="4396961"/>
            <a:ext cx="9076529" cy="2374950"/>
            <a:chOff x="0" y="0"/>
            <a:chExt cx="2718048" cy="711200"/>
          </a:xfrm>
        </p:grpSpPr>
        <p:sp>
          <p:nvSpPr>
            <p:cNvPr name="Freeform 5" id="5"/>
            <p:cNvSpPr/>
            <p:nvPr/>
          </p:nvSpPr>
          <p:spPr>
            <a:xfrm flipH="false" flipV="false" rot="0">
              <a:off x="0" y="0"/>
              <a:ext cx="2718059" cy="711200"/>
            </a:xfrm>
            <a:custGeom>
              <a:avLst/>
              <a:gdLst/>
              <a:ahLst/>
              <a:cxnLst/>
              <a:rect r="r" b="b" t="t" l="l"/>
              <a:pathLst>
                <a:path h="711200" w="2718059">
                  <a:moveTo>
                    <a:pt x="2403162" y="0"/>
                  </a:moveTo>
                  <a:lnTo>
                    <a:pt x="282407" y="0"/>
                  </a:lnTo>
                  <a:cubicBezTo>
                    <a:pt x="126426" y="0"/>
                    <a:pt x="0" y="123512"/>
                    <a:pt x="0" y="275871"/>
                  </a:cubicBezTo>
                  <a:cubicBezTo>
                    <a:pt x="0" y="386169"/>
                    <a:pt x="66279" y="481310"/>
                    <a:pt x="162037" y="525451"/>
                  </a:cubicBezTo>
                  <a:lnTo>
                    <a:pt x="162037" y="711200"/>
                  </a:lnTo>
                  <a:lnTo>
                    <a:pt x="353844" y="551732"/>
                  </a:lnTo>
                  <a:lnTo>
                    <a:pt x="2403162" y="551732"/>
                  </a:lnTo>
                  <a:cubicBezTo>
                    <a:pt x="2591611" y="551732"/>
                    <a:pt x="2718048" y="428220"/>
                    <a:pt x="2718048" y="275861"/>
                  </a:cubicBezTo>
                  <a:cubicBezTo>
                    <a:pt x="2718059" y="123512"/>
                    <a:pt x="2591611" y="0"/>
                    <a:pt x="2403162" y="0"/>
                  </a:cubicBezTo>
                  <a:close/>
                </a:path>
              </a:pathLst>
            </a:custGeom>
            <a:solidFill>
              <a:srgbClr val="FFFFFF"/>
            </a:solidFill>
            <a:ln w="38100" cap="sq">
              <a:solidFill>
                <a:srgbClr val="224B86"/>
              </a:solidFill>
              <a:prstDash val="solid"/>
              <a:miter/>
            </a:ln>
          </p:spPr>
        </p:sp>
        <p:sp>
          <p:nvSpPr>
            <p:cNvPr name="TextBox 6" id="6"/>
            <p:cNvSpPr txBox="true"/>
            <p:nvPr/>
          </p:nvSpPr>
          <p:spPr>
            <a:xfrm>
              <a:off x="0" y="66675"/>
              <a:ext cx="2718048" cy="454025"/>
            </a:xfrm>
            <a:prstGeom prst="rect">
              <a:avLst/>
            </a:prstGeom>
          </p:spPr>
          <p:txBody>
            <a:bodyPr anchor="ctr" rtlCol="false" tIns="50800" lIns="50800" bIns="50800" rIns="50800"/>
            <a:lstStyle/>
            <a:p>
              <a:pPr algn="ctr">
                <a:lnSpc>
                  <a:spcPts val="2661"/>
                </a:lnSpc>
              </a:pPr>
            </a:p>
          </p:txBody>
        </p:sp>
      </p:grpSp>
      <p:sp>
        <p:nvSpPr>
          <p:cNvPr name="TextBox 7" id="7"/>
          <p:cNvSpPr txBox="true"/>
          <p:nvPr/>
        </p:nvSpPr>
        <p:spPr>
          <a:xfrm rot="0">
            <a:off x="11776991" y="3105289"/>
            <a:ext cx="3277493" cy="1291672"/>
          </a:xfrm>
          <a:prstGeom prst="rect">
            <a:avLst/>
          </a:prstGeom>
        </p:spPr>
        <p:txBody>
          <a:bodyPr anchor="t" rtlCol="false" tIns="0" lIns="0" bIns="0" rIns="0">
            <a:spAutoFit/>
          </a:bodyPr>
          <a:lstStyle/>
          <a:p>
            <a:pPr algn="ctr">
              <a:lnSpc>
                <a:spcPts val="8382"/>
              </a:lnSpc>
              <a:spcBef>
                <a:spcPct val="0"/>
              </a:spcBef>
            </a:pPr>
            <a:r>
              <a:rPr lang="en-US" sz="8060">
                <a:solidFill>
                  <a:srgbClr val="224B86"/>
                </a:solidFill>
                <a:latin typeface="Jua"/>
                <a:ea typeface="Jua"/>
                <a:cs typeface="Jua"/>
                <a:sym typeface="Jua"/>
              </a:rPr>
              <a:t>It’s a</a:t>
            </a:r>
          </a:p>
        </p:txBody>
      </p:sp>
      <p:sp>
        <p:nvSpPr>
          <p:cNvPr name="TextBox 8" id="8"/>
          <p:cNvSpPr txBox="true"/>
          <p:nvPr/>
        </p:nvSpPr>
        <p:spPr>
          <a:xfrm rot="0">
            <a:off x="9192694" y="5010945"/>
            <a:ext cx="8638551" cy="977158"/>
          </a:xfrm>
          <a:prstGeom prst="rect">
            <a:avLst/>
          </a:prstGeom>
        </p:spPr>
        <p:txBody>
          <a:bodyPr anchor="t" rtlCol="false" tIns="0" lIns="0" bIns="0" rIns="0">
            <a:spAutoFit/>
          </a:bodyPr>
          <a:lstStyle/>
          <a:p>
            <a:pPr algn="ctr">
              <a:lnSpc>
                <a:spcPts val="7322"/>
              </a:lnSpc>
              <a:spcBef>
                <a:spcPct val="0"/>
              </a:spcBef>
            </a:pPr>
            <a:r>
              <a:rPr lang="en-US" sz="7040">
                <a:solidFill>
                  <a:srgbClr val="224B86"/>
                </a:solidFill>
                <a:latin typeface="Baloo"/>
                <a:ea typeface="Baloo"/>
                <a:cs typeface="Baloo"/>
                <a:sym typeface="Baloo"/>
              </a:rPr>
              <a:t>3. Kỹ Thuật Khai Thác</a:t>
            </a:r>
          </a:p>
        </p:txBody>
      </p:sp>
      <p:sp>
        <p:nvSpPr>
          <p:cNvPr name="Freeform 9" id="9"/>
          <p:cNvSpPr/>
          <p:nvPr/>
        </p:nvSpPr>
        <p:spPr>
          <a:xfrm flipH="false" flipV="false" rot="0">
            <a:off x="16560493" y="1944383"/>
            <a:ext cx="580336" cy="1015906"/>
          </a:xfrm>
          <a:custGeom>
            <a:avLst/>
            <a:gdLst/>
            <a:ahLst/>
            <a:cxnLst/>
            <a:rect r="r" b="b" t="t" l="l"/>
            <a:pathLst>
              <a:path h="1015906" w="580336">
                <a:moveTo>
                  <a:pt x="0" y="0"/>
                </a:moveTo>
                <a:lnTo>
                  <a:pt x="580336" y="0"/>
                </a:lnTo>
                <a:lnTo>
                  <a:pt x="580336" y="1015906"/>
                </a:lnTo>
                <a:lnTo>
                  <a:pt x="0" y="10159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5980157" y="1028700"/>
            <a:ext cx="1160673" cy="1160673"/>
          </a:xfrm>
          <a:custGeom>
            <a:avLst/>
            <a:gdLst/>
            <a:ahLst/>
            <a:cxnLst/>
            <a:rect r="r" b="b" t="t" l="l"/>
            <a:pathLst>
              <a:path h="1160673" w="1160673">
                <a:moveTo>
                  <a:pt x="0" y="0"/>
                </a:moveTo>
                <a:lnTo>
                  <a:pt x="1160672" y="0"/>
                </a:lnTo>
                <a:lnTo>
                  <a:pt x="1160672" y="1160673"/>
                </a:lnTo>
                <a:lnTo>
                  <a:pt x="0" y="11606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1286274" y="8369191"/>
            <a:ext cx="4152379" cy="2574475"/>
          </a:xfrm>
          <a:custGeom>
            <a:avLst/>
            <a:gdLst/>
            <a:ahLst/>
            <a:cxnLst/>
            <a:rect r="r" b="b" t="t" l="l"/>
            <a:pathLst>
              <a:path h="2574475" w="4152379">
                <a:moveTo>
                  <a:pt x="0" y="0"/>
                </a:moveTo>
                <a:lnTo>
                  <a:pt x="4152379" y="0"/>
                </a:lnTo>
                <a:lnTo>
                  <a:pt x="4152379" y="2574475"/>
                </a:lnTo>
                <a:lnTo>
                  <a:pt x="0" y="257447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15949007" y="6335964"/>
            <a:ext cx="4152379" cy="2574475"/>
          </a:xfrm>
          <a:custGeom>
            <a:avLst/>
            <a:gdLst/>
            <a:ahLst/>
            <a:cxnLst/>
            <a:rect r="r" b="b" t="t" l="l"/>
            <a:pathLst>
              <a:path h="2574475" w="4152379">
                <a:moveTo>
                  <a:pt x="0" y="0"/>
                </a:moveTo>
                <a:lnTo>
                  <a:pt x="4152379" y="0"/>
                </a:lnTo>
                <a:lnTo>
                  <a:pt x="4152379" y="2574475"/>
                </a:lnTo>
                <a:lnTo>
                  <a:pt x="0" y="257447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16864469" y="9134475"/>
            <a:ext cx="789662" cy="1038252"/>
          </a:xfrm>
          <a:prstGeom prst="rect">
            <a:avLst/>
          </a:prstGeom>
        </p:spPr>
        <p:txBody>
          <a:bodyPr anchor="t" rtlCol="false" tIns="0" lIns="0" bIns="0" rIns="0">
            <a:spAutoFit/>
          </a:bodyPr>
          <a:lstStyle/>
          <a:p>
            <a:pPr algn="ctr">
              <a:lnSpc>
                <a:spcPts val="8400"/>
              </a:lnSpc>
            </a:pPr>
            <a:r>
              <a:rPr lang="en-US" sz="6000">
                <a:solidFill>
                  <a:srgbClr val="224B86"/>
                </a:solidFill>
                <a:latin typeface="Baloo"/>
                <a:ea typeface="Baloo"/>
                <a:cs typeface="Baloo"/>
                <a:sym typeface="Baloo"/>
              </a:rPr>
              <a:t>17</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15610540" y="9479795"/>
            <a:ext cx="1085415" cy="621647"/>
          </a:xfrm>
          <a:custGeom>
            <a:avLst/>
            <a:gdLst/>
            <a:ahLst/>
            <a:cxnLst/>
            <a:rect r="r" b="b" t="t" l="l"/>
            <a:pathLst>
              <a:path h="621647" w="1085415">
                <a:moveTo>
                  <a:pt x="0" y="0"/>
                </a:moveTo>
                <a:lnTo>
                  <a:pt x="1085415" y="0"/>
                </a:lnTo>
                <a:lnTo>
                  <a:pt x="1085415" y="621647"/>
                </a:lnTo>
                <a:lnTo>
                  <a:pt x="0" y="6216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78873" y="5143500"/>
            <a:ext cx="14683881" cy="3737715"/>
          </a:xfrm>
          <a:custGeom>
            <a:avLst/>
            <a:gdLst/>
            <a:ahLst/>
            <a:cxnLst/>
            <a:rect r="r" b="b" t="t" l="l"/>
            <a:pathLst>
              <a:path h="3737715" w="14683881">
                <a:moveTo>
                  <a:pt x="0" y="0"/>
                </a:moveTo>
                <a:lnTo>
                  <a:pt x="14683881" y="0"/>
                </a:lnTo>
                <a:lnTo>
                  <a:pt x="14683881" y="3737715"/>
                </a:lnTo>
                <a:lnTo>
                  <a:pt x="0" y="3737715"/>
                </a:lnTo>
                <a:lnTo>
                  <a:pt x="0" y="0"/>
                </a:lnTo>
                <a:close/>
              </a:path>
            </a:pathLst>
          </a:custGeom>
          <a:blipFill>
            <a:blip r:embed="rId4"/>
            <a:stretch>
              <a:fillRect l="0" t="0" r="0" b="0"/>
            </a:stretch>
          </a:blipFill>
        </p:spPr>
      </p:sp>
      <p:sp>
        <p:nvSpPr>
          <p:cNvPr name="TextBox 4" id="4"/>
          <p:cNvSpPr txBox="true"/>
          <p:nvPr/>
        </p:nvSpPr>
        <p:spPr>
          <a:xfrm rot="0">
            <a:off x="1028700" y="1085850"/>
            <a:ext cx="10396947" cy="1003908"/>
          </a:xfrm>
          <a:prstGeom prst="rect">
            <a:avLst/>
          </a:prstGeom>
        </p:spPr>
        <p:txBody>
          <a:bodyPr anchor="t" rtlCol="false" tIns="0" lIns="0" bIns="0" rIns="0">
            <a:spAutoFit/>
          </a:bodyPr>
          <a:lstStyle/>
          <a:p>
            <a:pPr algn="ctr">
              <a:lnSpc>
                <a:spcPts val="7769"/>
              </a:lnSpc>
            </a:pPr>
            <a:r>
              <a:rPr lang="en-US" sz="6999">
                <a:solidFill>
                  <a:srgbClr val="224B86"/>
                </a:solidFill>
                <a:latin typeface="Baloo"/>
                <a:ea typeface="Baloo"/>
                <a:cs typeface="Baloo"/>
                <a:sym typeface="Baloo"/>
              </a:rPr>
              <a:t>3.1 Reverse Engineering</a:t>
            </a:r>
          </a:p>
        </p:txBody>
      </p:sp>
      <p:sp>
        <p:nvSpPr>
          <p:cNvPr name="TextBox 5" id="5"/>
          <p:cNvSpPr txBox="true"/>
          <p:nvPr/>
        </p:nvSpPr>
        <p:spPr>
          <a:xfrm rot="0">
            <a:off x="1028700" y="2103067"/>
            <a:ext cx="16076762" cy="2922054"/>
          </a:xfrm>
          <a:prstGeom prst="rect">
            <a:avLst/>
          </a:prstGeom>
        </p:spPr>
        <p:txBody>
          <a:bodyPr anchor="t" rtlCol="false" tIns="0" lIns="0" bIns="0" rIns="0">
            <a:spAutoFit/>
          </a:bodyPr>
          <a:lstStyle/>
          <a:p>
            <a:pPr algn="l" marL="777238" indent="-388619" lvl="1">
              <a:lnSpc>
                <a:spcPts val="5759"/>
              </a:lnSpc>
              <a:buFont typeface="Arial"/>
              <a:buChar char="•"/>
            </a:pPr>
            <a:r>
              <a:rPr lang="en-US" sz="3599">
                <a:solidFill>
                  <a:srgbClr val="000000"/>
                </a:solidFill>
                <a:latin typeface="Arial"/>
                <a:ea typeface="Arial"/>
                <a:cs typeface="Arial"/>
                <a:sym typeface="Arial"/>
              </a:rPr>
              <a:t>Kỹ thuật đảo ngược là quá trình phân tích ứng dụng để tìm lỗ hổng bảo mật thông qua việc kiểm tra file nhị phân (APK). </a:t>
            </a:r>
          </a:p>
          <a:p>
            <a:pPr algn="l" marL="777238" indent="-388619" lvl="1">
              <a:lnSpc>
                <a:spcPts val="5759"/>
              </a:lnSpc>
              <a:buFont typeface="Arial"/>
              <a:buChar char="•"/>
            </a:pPr>
            <a:r>
              <a:rPr lang="en-US" sz="3599">
                <a:solidFill>
                  <a:srgbClr val="000000"/>
                </a:solidFill>
                <a:latin typeface="Arial"/>
                <a:ea typeface="Arial"/>
                <a:cs typeface="Arial"/>
                <a:sym typeface="Arial"/>
              </a:rPr>
              <a:t>Công cụ như JADX và ApkTool giúp phát hiện mã không an toàn, chẳng hạn như lưu trữ mật khẩu dạng plaintext hoặc thao tác thiếu bảo vệ.</a:t>
            </a:r>
          </a:p>
        </p:txBody>
      </p:sp>
      <p:sp>
        <p:nvSpPr>
          <p:cNvPr name="TextBox 6" id="6"/>
          <p:cNvSpPr txBox="true"/>
          <p:nvPr/>
        </p:nvSpPr>
        <p:spPr>
          <a:xfrm rot="0">
            <a:off x="16864469" y="9134475"/>
            <a:ext cx="789662" cy="1038252"/>
          </a:xfrm>
          <a:prstGeom prst="rect">
            <a:avLst/>
          </a:prstGeom>
        </p:spPr>
        <p:txBody>
          <a:bodyPr anchor="t" rtlCol="false" tIns="0" lIns="0" bIns="0" rIns="0">
            <a:spAutoFit/>
          </a:bodyPr>
          <a:lstStyle/>
          <a:p>
            <a:pPr algn="ctr">
              <a:lnSpc>
                <a:spcPts val="8400"/>
              </a:lnSpc>
            </a:pPr>
            <a:r>
              <a:rPr lang="en-US" sz="6000">
                <a:solidFill>
                  <a:srgbClr val="224B86"/>
                </a:solidFill>
                <a:latin typeface="Baloo"/>
                <a:ea typeface="Baloo"/>
                <a:cs typeface="Baloo"/>
                <a:sym typeface="Baloo"/>
              </a:rPr>
              <a:t>18</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2234676" y="1006617"/>
            <a:ext cx="13818648" cy="8341438"/>
          </a:xfrm>
          <a:custGeom>
            <a:avLst/>
            <a:gdLst/>
            <a:ahLst/>
            <a:cxnLst/>
            <a:rect r="r" b="b" t="t" l="l"/>
            <a:pathLst>
              <a:path h="8341438" w="13818648">
                <a:moveTo>
                  <a:pt x="0" y="0"/>
                </a:moveTo>
                <a:lnTo>
                  <a:pt x="13818648" y="0"/>
                </a:lnTo>
                <a:lnTo>
                  <a:pt x="13818648" y="8341438"/>
                </a:lnTo>
                <a:lnTo>
                  <a:pt x="0" y="83414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406927" y="4047328"/>
            <a:ext cx="1130008" cy="1130008"/>
          </a:xfrm>
          <a:custGeom>
            <a:avLst/>
            <a:gdLst/>
            <a:ahLst/>
            <a:cxnLst/>
            <a:rect r="r" b="b" t="t" l="l"/>
            <a:pathLst>
              <a:path h="1130008" w="1130008">
                <a:moveTo>
                  <a:pt x="0" y="0"/>
                </a:moveTo>
                <a:lnTo>
                  <a:pt x="1130008" y="0"/>
                </a:lnTo>
                <a:lnTo>
                  <a:pt x="1130008" y="1130008"/>
                </a:lnTo>
                <a:lnTo>
                  <a:pt x="0" y="11300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3692154" y="1200760"/>
            <a:ext cx="5689564" cy="887122"/>
          </a:xfrm>
          <a:prstGeom prst="rect">
            <a:avLst/>
          </a:prstGeom>
        </p:spPr>
        <p:txBody>
          <a:bodyPr anchor="t" rtlCol="false" tIns="0" lIns="0" bIns="0" rIns="0">
            <a:spAutoFit/>
          </a:bodyPr>
          <a:lstStyle/>
          <a:p>
            <a:pPr algn="ctr">
              <a:lnSpc>
                <a:spcPts val="7279"/>
              </a:lnSpc>
            </a:pPr>
            <a:r>
              <a:rPr lang="en-US" sz="5199">
                <a:solidFill>
                  <a:srgbClr val="224B86"/>
                </a:solidFill>
                <a:latin typeface="Baloo"/>
                <a:ea typeface="Baloo"/>
                <a:cs typeface="Baloo"/>
                <a:sym typeface="Baloo"/>
              </a:rPr>
              <a:t>THÀNH VIÊN NHÓM</a:t>
            </a:r>
          </a:p>
        </p:txBody>
      </p:sp>
      <p:sp>
        <p:nvSpPr>
          <p:cNvPr name="TextBox 5" id="5"/>
          <p:cNvSpPr txBox="true"/>
          <p:nvPr/>
        </p:nvSpPr>
        <p:spPr>
          <a:xfrm rot="0">
            <a:off x="3967690" y="5456472"/>
            <a:ext cx="4008482" cy="635778"/>
          </a:xfrm>
          <a:prstGeom prst="rect">
            <a:avLst/>
          </a:prstGeom>
        </p:spPr>
        <p:txBody>
          <a:bodyPr anchor="t" rtlCol="false" tIns="0" lIns="0" bIns="0" rIns="0">
            <a:spAutoFit/>
          </a:bodyPr>
          <a:lstStyle/>
          <a:p>
            <a:pPr algn="ctr">
              <a:lnSpc>
                <a:spcPts val="4753"/>
              </a:lnSpc>
              <a:spcBef>
                <a:spcPct val="0"/>
              </a:spcBef>
            </a:pPr>
            <a:r>
              <a:rPr lang="en-US" sz="4570">
                <a:solidFill>
                  <a:srgbClr val="224B86"/>
                </a:solidFill>
                <a:latin typeface="Baloo"/>
                <a:ea typeface="Baloo"/>
                <a:cs typeface="Baloo"/>
                <a:sym typeface="Baloo"/>
              </a:rPr>
              <a:t>Phan Nhất Huy </a:t>
            </a:r>
          </a:p>
        </p:txBody>
      </p:sp>
      <p:sp>
        <p:nvSpPr>
          <p:cNvPr name="TextBox 6" id="6"/>
          <p:cNvSpPr txBox="true"/>
          <p:nvPr/>
        </p:nvSpPr>
        <p:spPr>
          <a:xfrm rot="0">
            <a:off x="4405989" y="6227028"/>
            <a:ext cx="3131885" cy="635778"/>
          </a:xfrm>
          <a:prstGeom prst="rect">
            <a:avLst/>
          </a:prstGeom>
        </p:spPr>
        <p:txBody>
          <a:bodyPr anchor="t" rtlCol="false" tIns="0" lIns="0" bIns="0" rIns="0">
            <a:spAutoFit/>
          </a:bodyPr>
          <a:lstStyle/>
          <a:p>
            <a:pPr algn="ctr">
              <a:lnSpc>
                <a:spcPts val="4753"/>
              </a:lnSpc>
              <a:spcBef>
                <a:spcPct val="0"/>
              </a:spcBef>
            </a:pPr>
            <a:r>
              <a:rPr lang="en-US" sz="4570">
                <a:solidFill>
                  <a:srgbClr val="224B86"/>
                </a:solidFill>
                <a:latin typeface="Baloo"/>
                <a:ea typeface="Baloo"/>
                <a:cs typeface="Baloo"/>
                <a:sym typeface="Baloo"/>
              </a:rPr>
              <a:t>2187700087</a:t>
            </a:r>
          </a:p>
        </p:txBody>
      </p:sp>
      <p:sp>
        <p:nvSpPr>
          <p:cNvPr name="TextBox 7" id="7"/>
          <p:cNvSpPr txBox="true"/>
          <p:nvPr/>
        </p:nvSpPr>
        <p:spPr>
          <a:xfrm rot="0">
            <a:off x="10494150" y="5456472"/>
            <a:ext cx="3434953" cy="635778"/>
          </a:xfrm>
          <a:prstGeom prst="rect">
            <a:avLst/>
          </a:prstGeom>
        </p:spPr>
        <p:txBody>
          <a:bodyPr anchor="t" rtlCol="false" tIns="0" lIns="0" bIns="0" rIns="0">
            <a:spAutoFit/>
          </a:bodyPr>
          <a:lstStyle/>
          <a:p>
            <a:pPr algn="ctr">
              <a:lnSpc>
                <a:spcPts val="4753"/>
              </a:lnSpc>
              <a:spcBef>
                <a:spcPct val="0"/>
              </a:spcBef>
            </a:pPr>
            <a:r>
              <a:rPr lang="en-US" sz="4570">
                <a:solidFill>
                  <a:srgbClr val="224B86"/>
                </a:solidFill>
                <a:latin typeface="Baloo"/>
                <a:ea typeface="Baloo"/>
                <a:cs typeface="Baloo"/>
                <a:sym typeface="Baloo"/>
              </a:rPr>
              <a:t>Trần Nhật Vũ</a:t>
            </a:r>
          </a:p>
        </p:txBody>
      </p:sp>
      <p:sp>
        <p:nvSpPr>
          <p:cNvPr name="TextBox 8" id="8"/>
          <p:cNvSpPr txBox="true"/>
          <p:nvPr/>
        </p:nvSpPr>
        <p:spPr>
          <a:xfrm rot="0">
            <a:off x="10645684" y="6227028"/>
            <a:ext cx="3131885" cy="635778"/>
          </a:xfrm>
          <a:prstGeom prst="rect">
            <a:avLst/>
          </a:prstGeom>
        </p:spPr>
        <p:txBody>
          <a:bodyPr anchor="t" rtlCol="false" tIns="0" lIns="0" bIns="0" rIns="0">
            <a:spAutoFit/>
          </a:bodyPr>
          <a:lstStyle/>
          <a:p>
            <a:pPr algn="ctr">
              <a:lnSpc>
                <a:spcPts val="4753"/>
              </a:lnSpc>
              <a:spcBef>
                <a:spcPct val="0"/>
              </a:spcBef>
            </a:pPr>
            <a:r>
              <a:rPr lang="en-US" sz="4570">
                <a:solidFill>
                  <a:srgbClr val="224B86"/>
                </a:solidFill>
                <a:latin typeface="Baloo"/>
                <a:ea typeface="Baloo"/>
                <a:cs typeface="Baloo"/>
                <a:sym typeface="Baloo"/>
              </a:rPr>
              <a:t>2187701120</a:t>
            </a:r>
          </a:p>
        </p:txBody>
      </p:sp>
      <p:sp>
        <p:nvSpPr>
          <p:cNvPr name="Freeform 9" id="9"/>
          <p:cNvSpPr/>
          <p:nvPr/>
        </p:nvSpPr>
        <p:spPr>
          <a:xfrm flipH="false" flipV="false" rot="0">
            <a:off x="11646622" y="4047328"/>
            <a:ext cx="1130008" cy="1130008"/>
          </a:xfrm>
          <a:custGeom>
            <a:avLst/>
            <a:gdLst/>
            <a:ahLst/>
            <a:cxnLst/>
            <a:rect r="r" b="b" t="t" l="l"/>
            <a:pathLst>
              <a:path h="1130008" w="1130008">
                <a:moveTo>
                  <a:pt x="0" y="0"/>
                </a:moveTo>
                <a:lnTo>
                  <a:pt x="1130009" y="0"/>
                </a:lnTo>
                <a:lnTo>
                  <a:pt x="1130009" y="1130008"/>
                </a:lnTo>
                <a:lnTo>
                  <a:pt x="0" y="11300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7774443" y="7374855"/>
            <a:ext cx="2739114" cy="622962"/>
          </a:xfrm>
          <a:prstGeom prst="rect">
            <a:avLst/>
          </a:prstGeom>
        </p:spPr>
        <p:txBody>
          <a:bodyPr anchor="t" rtlCol="false" tIns="0" lIns="0" bIns="0" rIns="0">
            <a:spAutoFit/>
          </a:bodyPr>
          <a:lstStyle/>
          <a:p>
            <a:pPr algn="ctr">
              <a:lnSpc>
                <a:spcPts val="5039"/>
              </a:lnSpc>
            </a:pPr>
            <a:r>
              <a:rPr lang="en-US" sz="3599">
                <a:solidFill>
                  <a:srgbClr val="224B86"/>
                </a:solidFill>
                <a:latin typeface="Baloo"/>
                <a:ea typeface="Baloo"/>
                <a:cs typeface="Baloo"/>
                <a:sym typeface="Baloo"/>
              </a:rPr>
              <a:t>Lớp: 21DATA1</a:t>
            </a:r>
          </a:p>
        </p:txBody>
      </p:sp>
      <p:sp>
        <p:nvSpPr>
          <p:cNvPr name="TextBox 11" id="11"/>
          <p:cNvSpPr txBox="true"/>
          <p:nvPr/>
        </p:nvSpPr>
        <p:spPr>
          <a:xfrm rot="0">
            <a:off x="16864469" y="9134475"/>
            <a:ext cx="789662" cy="1038252"/>
          </a:xfrm>
          <a:prstGeom prst="rect">
            <a:avLst/>
          </a:prstGeom>
        </p:spPr>
        <p:txBody>
          <a:bodyPr anchor="t" rtlCol="false" tIns="0" lIns="0" bIns="0" rIns="0">
            <a:spAutoFit/>
          </a:bodyPr>
          <a:lstStyle/>
          <a:p>
            <a:pPr algn="ctr">
              <a:lnSpc>
                <a:spcPts val="8400"/>
              </a:lnSpc>
            </a:pPr>
            <a:r>
              <a:rPr lang="en-US" sz="6000">
                <a:solidFill>
                  <a:srgbClr val="224B86"/>
                </a:solidFill>
                <a:latin typeface="Baloo"/>
                <a:ea typeface="Baloo"/>
                <a:cs typeface="Baloo"/>
                <a:sym typeface="Baloo"/>
              </a:rPr>
              <a:t>1</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15477339" y="9404690"/>
            <a:ext cx="1085415" cy="621647"/>
          </a:xfrm>
          <a:custGeom>
            <a:avLst/>
            <a:gdLst/>
            <a:ahLst/>
            <a:cxnLst/>
            <a:rect r="r" b="b" t="t" l="l"/>
            <a:pathLst>
              <a:path h="621647" w="1085415">
                <a:moveTo>
                  <a:pt x="0" y="0"/>
                </a:moveTo>
                <a:lnTo>
                  <a:pt x="1085415" y="0"/>
                </a:lnTo>
                <a:lnTo>
                  <a:pt x="1085415" y="621647"/>
                </a:lnTo>
                <a:lnTo>
                  <a:pt x="0" y="6216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085850"/>
            <a:ext cx="10396947" cy="1003908"/>
          </a:xfrm>
          <a:prstGeom prst="rect">
            <a:avLst/>
          </a:prstGeom>
        </p:spPr>
        <p:txBody>
          <a:bodyPr anchor="t" rtlCol="false" tIns="0" lIns="0" bIns="0" rIns="0">
            <a:spAutoFit/>
          </a:bodyPr>
          <a:lstStyle/>
          <a:p>
            <a:pPr algn="l">
              <a:lnSpc>
                <a:spcPts val="7769"/>
              </a:lnSpc>
            </a:pPr>
            <a:r>
              <a:rPr lang="en-US" sz="6999">
                <a:solidFill>
                  <a:srgbClr val="224B86"/>
                </a:solidFill>
                <a:latin typeface="Baloo"/>
                <a:ea typeface="Baloo"/>
                <a:cs typeface="Baloo"/>
                <a:sym typeface="Baloo"/>
              </a:rPr>
              <a:t>3.2 Injection</a:t>
            </a:r>
          </a:p>
        </p:txBody>
      </p:sp>
      <p:sp>
        <p:nvSpPr>
          <p:cNvPr name="TextBox 4" id="4"/>
          <p:cNvSpPr txBox="true"/>
          <p:nvPr/>
        </p:nvSpPr>
        <p:spPr>
          <a:xfrm rot="0">
            <a:off x="1028700" y="2532467"/>
            <a:ext cx="15534054" cy="1282700"/>
          </a:xfrm>
          <a:prstGeom prst="rect">
            <a:avLst/>
          </a:prstGeom>
        </p:spPr>
        <p:txBody>
          <a:bodyPr anchor="t" rtlCol="false" tIns="0" lIns="0" bIns="0" rIns="0">
            <a:spAutoFit/>
          </a:bodyPr>
          <a:lstStyle/>
          <a:p>
            <a:pPr algn="l">
              <a:lnSpc>
                <a:spcPts val="4899"/>
              </a:lnSpc>
              <a:spcBef>
                <a:spcPct val="0"/>
              </a:spcBef>
            </a:pPr>
            <a:r>
              <a:rPr lang="en-US" sz="3499">
                <a:solidFill>
                  <a:srgbClr val="000000"/>
                </a:solidFill>
                <a:latin typeface="Arial"/>
                <a:ea typeface="Arial"/>
                <a:cs typeface="Arial"/>
                <a:sym typeface="Arial"/>
              </a:rPr>
              <a:t>Kỹ thuật tiêm mã độc là chèn mã vào đầu vào không kiểm soát của chương trình qua form hoặc yêu cầu mạng. Các loại phổ biến gồm:</a:t>
            </a:r>
          </a:p>
        </p:txBody>
      </p:sp>
      <p:sp>
        <p:nvSpPr>
          <p:cNvPr name="TextBox 5" id="5"/>
          <p:cNvSpPr txBox="true"/>
          <p:nvPr/>
        </p:nvSpPr>
        <p:spPr>
          <a:xfrm rot="0">
            <a:off x="1028700" y="4447766"/>
            <a:ext cx="11794448" cy="1956859"/>
          </a:xfrm>
          <a:prstGeom prst="rect">
            <a:avLst/>
          </a:prstGeom>
        </p:spPr>
        <p:txBody>
          <a:bodyPr anchor="t" rtlCol="false" tIns="0" lIns="0" bIns="0" rIns="0">
            <a:spAutoFit/>
          </a:bodyPr>
          <a:lstStyle/>
          <a:p>
            <a:pPr algn="just" marL="775094" indent="-387547" lvl="1">
              <a:lnSpc>
                <a:spcPts val="5026"/>
              </a:lnSpc>
              <a:buFont typeface="Arial"/>
              <a:buChar char="•"/>
            </a:pPr>
            <a:r>
              <a:rPr lang="en-US" sz="3590">
                <a:solidFill>
                  <a:srgbClr val="000000"/>
                </a:solidFill>
                <a:latin typeface="Arial"/>
                <a:ea typeface="Arial"/>
                <a:cs typeface="Arial"/>
                <a:sym typeface="Arial"/>
              </a:rPr>
              <a:t>SQL Injection: Tấn công cơ sở dữ liệu.</a:t>
            </a:r>
          </a:p>
          <a:p>
            <a:pPr algn="just" marL="775094" indent="-387547" lvl="1">
              <a:lnSpc>
                <a:spcPts val="5026"/>
              </a:lnSpc>
              <a:buFont typeface="Arial"/>
              <a:buChar char="•"/>
            </a:pPr>
            <a:r>
              <a:rPr lang="en-US" sz="3590">
                <a:solidFill>
                  <a:srgbClr val="000000"/>
                </a:solidFill>
                <a:latin typeface="Arial"/>
                <a:ea typeface="Arial"/>
                <a:cs typeface="Arial"/>
                <a:sym typeface="Arial"/>
              </a:rPr>
              <a:t>Code Injection: Chèn mã độc vào ứng dụng.</a:t>
            </a:r>
          </a:p>
          <a:p>
            <a:pPr algn="just" marL="775094" indent="-387547" lvl="1">
              <a:lnSpc>
                <a:spcPts val="5026"/>
              </a:lnSpc>
              <a:buFont typeface="Arial"/>
              <a:buChar char="•"/>
            </a:pPr>
            <a:r>
              <a:rPr lang="en-US" sz="3590">
                <a:solidFill>
                  <a:srgbClr val="000000"/>
                </a:solidFill>
                <a:latin typeface="Arial"/>
                <a:ea typeface="Arial"/>
                <a:cs typeface="Arial"/>
                <a:sym typeface="Arial"/>
              </a:rPr>
              <a:t>Command Injection: Chèn lệnh để thao tác hệ thống.</a:t>
            </a:r>
          </a:p>
        </p:txBody>
      </p:sp>
      <p:sp>
        <p:nvSpPr>
          <p:cNvPr name="TextBox 6" id="6"/>
          <p:cNvSpPr txBox="true"/>
          <p:nvPr/>
        </p:nvSpPr>
        <p:spPr>
          <a:xfrm rot="0">
            <a:off x="1028700" y="7046749"/>
            <a:ext cx="15534054" cy="1282700"/>
          </a:xfrm>
          <a:prstGeom prst="rect">
            <a:avLst/>
          </a:prstGeom>
        </p:spPr>
        <p:txBody>
          <a:bodyPr anchor="t" rtlCol="false" tIns="0" lIns="0" bIns="0" rIns="0">
            <a:spAutoFit/>
          </a:bodyPr>
          <a:lstStyle/>
          <a:p>
            <a:pPr algn="l">
              <a:lnSpc>
                <a:spcPts val="4899"/>
              </a:lnSpc>
              <a:spcBef>
                <a:spcPct val="0"/>
              </a:spcBef>
            </a:pPr>
            <a:r>
              <a:rPr lang="en-US" sz="3499">
                <a:solidFill>
                  <a:srgbClr val="000000"/>
                </a:solidFill>
                <a:latin typeface="Arial"/>
                <a:ea typeface="Arial"/>
                <a:cs typeface="Arial"/>
                <a:sym typeface="Arial"/>
              </a:rPr>
              <a:t>Ví dụ: Hacker sử dụng SQL Injection để nhập lệnh độc hại, truy cập trái phép vào cơ sở dữ liệu và đánh cắp thông tin người dùng.</a:t>
            </a:r>
          </a:p>
        </p:txBody>
      </p:sp>
      <p:sp>
        <p:nvSpPr>
          <p:cNvPr name="TextBox 7" id="7"/>
          <p:cNvSpPr txBox="true"/>
          <p:nvPr/>
        </p:nvSpPr>
        <p:spPr>
          <a:xfrm rot="0">
            <a:off x="16864469" y="9134475"/>
            <a:ext cx="789662" cy="1038252"/>
          </a:xfrm>
          <a:prstGeom prst="rect">
            <a:avLst/>
          </a:prstGeom>
        </p:spPr>
        <p:txBody>
          <a:bodyPr anchor="t" rtlCol="false" tIns="0" lIns="0" bIns="0" rIns="0">
            <a:spAutoFit/>
          </a:bodyPr>
          <a:lstStyle/>
          <a:p>
            <a:pPr algn="ctr">
              <a:lnSpc>
                <a:spcPts val="8400"/>
              </a:lnSpc>
            </a:pPr>
            <a:r>
              <a:rPr lang="en-US" sz="6000">
                <a:solidFill>
                  <a:srgbClr val="224B86"/>
                </a:solidFill>
                <a:latin typeface="Baloo"/>
                <a:ea typeface="Baloo"/>
                <a:cs typeface="Baloo"/>
                <a:sym typeface="Baloo"/>
              </a:rPr>
              <a:t>19</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15622136" y="9439275"/>
            <a:ext cx="1085415" cy="621647"/>
          </a:xfrm>
          <a:custGeom>
            <a:avLst/>
            <a:gdLst/>
            <a:ahLst/>
            <a:cxnLst/>
            <a:rect r="r" b="b" t="t" l="l"/>
            <a:pathLst>
              <a:path h="621647" w="1085415">
                <a:moveTo>
                  <a:pt x="0" y="0"/>
                </a:moveTo>
                <a:lnTo>
                  <a:pt x="1085415" y="0"/>
                </a:lnTo>
                <a:lnTo>
                  <a:pt x="1085415" y="621647"/>
                </a:lnTo>
                <a:lnTo>
                  <a:pt x="0" y="6216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425647" y="3644157"/>
            <a:ext cx="4039571" cy="6105942"/>
          </a:xfrm>
          <a:custGeom>
            <a:avLst/>
            <a:gdLst/>
            <a:ahLst/>
            <a:cxnLst/>
            <a:rect r="r" b="b" t="t" l="l"/>
            <a:pathLst>
              <a:path h="6105942" w="4039571">
                <a:moveTo>
                  <a:pt x="0" y="0"/>
                </a:moveTo>
                <a:lnTo>
                  <a:pt x="4039571" y="0"/>
                </a:lnTo>
                <a:lnTo>
                  <a:pt x="4039571" y="6105942"/>
                </a:lnTo>
                <a:lnTo>
                  <a:pt x="0" y="6105942"/>
                </a:lnTo>
                <a:lnTo>
                  <a:pt x="0" y="0"/>
                </a:lnTo>
                <a:close/>
              </a:path>
            </a:pathLst>
          </a:custGeom>
          <a:blipFill>
            <a:blip r:embed="rId4"/>
            <a:stretch>
              <a:fillRect l="-9320" t="0" r="-9320" b="0"/>
            </a:stretch>
          </a:blipFill>
        </p:spPr>
      </p:sp>
      <p:sp>
        <p:nvSpPr>
          <p:cNvPr name="TextBox 4" id="4"/>
          <p:cNvSpPr txBox="true"/>
          <p:nvPr/>
        </p:nvSpPr>
        <p:spPr>
          <a:xfrm rot="0">
            <a:off x="1028700" y="1085850"/>
            <a:ext cx="10396947" cy="1003908"/>
          </a:xfrm>
          <a:prstGeom prst="rect">
            <a:avLst/>
          </a:prstGeom>
        </p:spPr>
        <p:txBody>
          <a:bodyPr anchor="t" rtlCol="false" tIns="0" lIns="0" bIns="0" rIns="0">
            <a:spAutoFit/>
          </a:bodyPr>
          <a:lstStyle/>
          <a:p>
            <a:pPr algn="l">
              <a:lnSpc>
                <a:spcPts val="7769"/>
              </a:lnSpc>
            </a:pPr>
            <a:r>
              <a:rPr lang="en-US" sz="6999">
                <a:solidFill>
                  <a:srgbClr val="224B86"/>
                </a:solidFill>
                <a:latin typeface="Baloo"/>
                <a:ea typeface="Baloo"/>
                <a:cs typeface="Baloo"/>
                <a:sym typeface="Baloo"/>
              </a:rPr>
              <a:t>3.2 Buffer Overflow</a:t>
            </a:r>
          </a:p>
        </p:txBody>
      </p:sp>
      <p:sp>
        <p:nvSpPr>
          <p:cNvPr name="TextBox 5" id="5"/>
          <p:cNvSpPr txBox="true"/>
          <p:nvPr/>
        </p:nvSpPr>
        <p:spPr>
          <a:xfrm rot="0">
            <a:off x="1028700" y="2188049"/>
            <a:ext cx="15534054" cy="1901825"/>
          </a:xfrm>
          <a:prstGeom prst="rect">
            <a:avLst/>
          </a:prstGeom>
        </p:spPr>
        <p:txBody>
          <a:bodyPr anchor="t" rtlCol="false" tIns="0" lIns="0" bIns="0" rIns="0">
            <a:spAutoFit/>
          </a:bodyPr>
          <a:lstStyle/>
          <a:p>
            <a:pPr algn="l">
              <a:lnSpc>
                <a:spcPts val="4899"/>
              </a:lnSpc>
              <a:spcBef>
                <a:spcPct val="0"/>
              </a:spcBef>
            </a:pPr>
            <a:r>
              <a:rPr lang="en-US" sz="3499">
                <a:solidFill>
                  <a:srgbClr val="000000"/>
                </a:solidFill>
                <a:latin typeface="Arial"/>
                <a:ea typeface="Arial"/>
                <a:cs typeface="Arial"/>
                <a:sym typeface="Arial"/>
              </a:rPr>
              <a:t>Kỹ thuật tràn bộ nhớ đệm</a:t>
            </a:r>
            <a:r>
              <a:rPr lang="en-US" sz="3499">
                <a:solidFill>
                  <a:srgbClr val="000000"/>
                </a:solidFill>
                <a:latin typeface="Arial"/>
                <a:ea typeface="Arial"/>
                <a:cs typeface="Arial"/>
                <a:sym typeface="Arial"/>
              </a:rPr>
              <a:t> là hiện tượng khi một chương trình ghi dữ liệu vượt quá kích thước bộ nhớ được cấp phát, dẫn đến dữ liệu thừa tràn sang vùng bộ nhớ khác.</a:t>
            </a:r>
          </a:p>
        </p:txBody>
      </p:sp>
      <p:sp>
        <p:nvSpPr>
          <p:cNvPr name="TextBox 6" id="6"/>
          <p:cNvSpPr txBox="true"/>
          <p:nvPr/>
        </p:nvSpPr>
        <p:spPr>
          <a:xfrm rot="0">
            <a:off x="1028700" y="4795302"/>
            <a:ext cx="11089285" cy="1901825"/>
          </a:xfrm>
          <a:prstGeom prst="rect">
            <a:avLst/>
          </a:prstGeom>
        </p:spPr>
        <p:txBody>
          <a:bodyPr anchor="t" rtlCol="false" tIns="0" lIns="0" bIns="0" rIns="0">
            <a:spAutoFit/>
          </a:bodyPr>
          <a:lstStyle/>
          <a:p>
            <a:pPr algn="l">
              <a:lnSpc>
                <a:spcPts val="4899"/>
              </a:lnSpc>
            </a:pPr>
            <a:r>
              <a:rPr lang="en-US" sz="3499">
                <a:solidFill>
                  <a:srgbClr val="000000"/>
                </a:solidFill>
                <a:latin typeface="Arial"/>
                <a:ea typeface="Arial"/>
                <a:cs typeface="Arial"/>
                <a:sym typeface="Arial"/>
              </a:rPr>
              <a:t>=&gt; Những dữ liệu thừa sẽ ghi đè hoặc làm hỏng thông tin quan trọng như địa chỉ trả về trong stack, cho phép kẻ tấn công thực thi mã tùy ý.</a:t>
            </a:r>
          </a:p>
        </p:txBody>
      </p:sp>
      <p:sp>
        <p:nvSpPr>
          <p:cNvPr name="TextBox 7" id="7"/>
          <p:cNvSpPr txBox="true"/>
          <p:nvPr/>
        </p:nvSpPr>
        <p:spPr>
          <a:xfrm rot="0">
            <a:off x="16864469" y="9134475"/>
            <a:ext cx="1073301" cy="1038252"/>
          </a:xfrm>
          <a:prstGeom prst="rect">
            <a:avLst/>
          </a:prstGeom>
        </p:spPr>
        <p:txBody>
          <a:bodyPr anchor="t" rtlCol="false" tIns="0" lIns="0" bIns="0" rIns="0">
            <a:spAutoFit/>
          </a:bodyPr>
          <a:lstStyle/>
          <a:p>
            <a:pPr algn="ctr">
              <a:lnSpc>
                <a:spcPts val="8400"/>
              </a:lnSpc>
            </a:pPr>
            <a:r>
              <a:rPr lang="en-US" sz="6000">
                <a:solidFill>
                  <a:srgbClr val="224B86"/>
                </a:solidFill>
                <a:latin typeface="Baloo"/>
                <a:ea typeface="Baloo"/>
                <a:cs typeface="Baloo"/>
                <a:sym typeface="Baloo"/>
              </a:rPr>
              <a:t>20</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797236" y="2661208"/>
            <a:ext cx="8245530" cy="6281594"/>
          </a:xfrm>
          <a:custGeom>
            <a:avLst/>
            <a:gdLst/>
            <a:ahLst/>
            <a:cxnLst/>
            <a:rect r="r" b="b" t="t" l="l"/>
            <a:pathLst>
              <a:path h="6281594" w="8245530">
                <a:moveTo>
                  <a:pt x="0" y="0"/>
                </a:moveTo>
                <a:lnTo>
                  <a:pt x="8245530" y="0"/>
                </a:lnTo>
                <a:lnTo>
                  <a:pt x="8245530" y="6281594"/>
                </a:lnTo>
                <a:lnTo>
                  <a:pt x="0" y="62815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975648" y="3289114"/>
            <a:ext cx="6088503" cy="5025782"/>
          </a:xfrm>
          <a:custGeom>
            <a:avLst/>
            <a:gdLst/>
            <a:ahLst/>
            <a:cxnLst/>
            <a:rect r="r" b="b" t="t" l="l"/>
            <a:pathLst>
              <a:path h="5025782" w="6088503">
                <a:moveTo>
                  <a:pt x="0" y="0"/>
                </a:moveTo>
                <a:lnTo>
                  <a:pt x="6088503" y="0"/>
                </a:lnTo>
                <a:lnTo>
                  <a:pt x="6088503" y="5025782"/>
                </a:lnTo>
                <a:lnTo>
                  <a:pt x="0" y="50257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5165201" y="9258300"/>
            <a:ext cx="1085415" cy="621647"/>
          </a:xfrm>
          <a:custGeom>
            <a:avLst/>
            <a:gdLst/>
            <a:ahLst/>
            <a:cxnLst/>
            <a:rect r="r" b="b" t="t" l="l"/>
            <a:pathLst>
              <a:path h="621647" w="1085415">
                <a:moveTo>
                  <a:pt x="0" y="0"/>
                </a:moveTo>
                <a:lnTo>
                  <a:pt x="1085415" y="0"/>
                </a:lnTo>
                <a:lnTo>
                  <a:pt x="1085415" y="621647"/>
                </a:lnTo>
                <a:lnTo>
                  <a:pt x="0" y="62164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2874598" y="2244092"/>
            <a:ext cx="2290603" cy="3057843"/>
          </a:xfrm>
          <a:custGeom>
            <a:avLst/>
            <a:gdLst/>
            <a:ahLst/>
            <a:cxnLst/>
            <a:rect r="r" b="b" t="t" l="l"/>
            <a:pathLst>
              <a:path h="3057843" w="2290603">
                <a:moveTo>
                  <a:pt x="0" y="0"/>
                </a:moveTo>
                <a:lnTo>
                  <a:pt x="2290603" y="0"/>
                </a:lnTo>
                <a:lnTo>
                  <a:pt x="2290603" y="3057843"/>
                </a:lnTo>
                <a:lnTo>
                  <a:pt x="0" y="305784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354968" y="1549588"/>
            <a:ext cx="907682" cy="1588939"/>
          </a:xfrm>
          <a:custGeom>
            <a:avLst/>
            <a:gdLst/>
            <a:ahLst/>
            <a:cxnLst/>
            <a:rect r="r" b="b" t="t" l="l"/>
            <a:pathLst>
              <a:path h="1588939" w="907682">
                <a:moveTo>
                  <a:pt x="0" y="0"/>
                </a:moveTo>
                <a:lnTo>
                  <a:pt x="907682" y="0"/>
                </a:lnTo>
                <a:lnTo>
                  <a:pt x="907682" y="1588939"/>
                </a:lnTo>
                <a:lnTo>
                  <a:pt x="0" y="158893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89804" y="722741"/>
            <a:ext cx="1160673" cy="1160673"/>
          </a:xfrm>
          <a:custGeom>
            <a:avLst/>
            <a:gdLst/>
            <a:ahLst/>
            <a:cxnLst/>
            <a:rect r="r" b="b" t="t" l="l"/>
            <a:pathLst>
              <a:path h="1160673" w="1160673">
                <a:moveTo>
                  <a:pt x="0" y="0"/>
                </a:moveTo>
                <a:lnTo>
                  <a:pt x="1160673" y="0"/>
                </a:lnTo>
                <a:lnTo>
                  <a:pt x="1160673" y="1160672"/>
                </a:lnTo>
                <a:lnTo>
                  <a:pt x="0" y="116067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627797" y="7820436"/>
            <a:ext cx="2094881" cy="1298826"/>
          </a:xfrm>
          <a:custGeom>
            <a:avLst/>
            <a:gdLst/>
            <a:ahLst/>
            <a:cxnLst/>
            <a:rect r="r" b="b" t="t" l="l"/>
            <a:pathLst>
              <a:path h="1298826" w="2094881">
                <a:moveTo>
                  <a:pt x="0" y="0"/>
                </a:moveTo>
                <a:lnTo>
                  <a:pt x="2094882" y="0"/>
                </a:lnTo>
                <a:lnTo>
                  <a:pt x="2094882" y="1298827"/>
                </a:lnTo>
                <a:lnTo>
                  <a:pt x="0" y="129882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p:cNvSpPr/>
          <p:nvPr/>
        </p:nvSpPr>
        <p:spPr>
          <a:xfrm flipH="false" flipV="false" rot="0">
            <a:off x="8635968" y="2344058"/>
            <a:ext cx="2094881" cy="1298826"/>
          </a:xfrm>
          <a:custGeom>
            <a:avLst/>
            <a:gdLst/>
            <a:ahLst/>
            <a:cxnLst/>
            <a:rect r="r" b="b" t="t" l="l"/>
            <a:pathLst>
              <a:path h="1298826" w="2094881">
                <a:moveTo>
                  <a:pt x="0" y="0"/>
                </a:moveTo>
                <a:lnTo>
                  <a:pt x="2094881" y="0"/>
                </a:lnTo>
                <a:lnTo>
                  <a:pt x="2094881" y="1298826"/>
                </a:lnTo>
                <a:lnTo>
                  <a:pt x="0" y="12988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1" id="11"/>
          <p:cNvSpPr/>
          <p:nvPr/>
        </p:nvSpPr>
        <p:spPr>
          <a:xfrm flipH="false" flipV="false" rot="0">
            <a:off x="-695763" y="5301935"/>
            <a:ext cx="3009144" cy="1132532"/>
          </a:xfrm>
          <a:custGeom>
            <a:avLst/>
            <a:gdLst/>
            <a:ahLst/>
            <a:cxnLst/>
            <a:rect r="r" b="b" t="t" l="l"/>
            <a:pathLst>
              <a:path h="1132532" w="3009144">
                <a:moveTo>
                  <a:pt x="0" y="0"/>
                </a:moveTo>
                <a:lnTo>
                  <a:pt x="3009144" y="0"/>
                </a:lnTo>
                <a:lnTo>
                  <a:pt x="3009144" y="1132533"/>
                </a:lnTo>
                <a:lnTo>
                  <a:pt x="0" y="1132533"/>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2" id="12"/>
          <p:cNvSpPr txBox="true"/>
          <p:nvPr/>
        </p:nvSpPr>
        <p:spPr>
          <a:xfrm rot="0">
            <a:off x="2852090" y="5430560"/>
            <a:ext cx="6831319" cy="1003908"/>
          </a:xfrm>
          <a:prstGeom prst="rect">
            <a:avLst/>
          </a:prstGeom>
        </p:spPr>
        <p:txBody>
          <a:bodyPr anchor="t" rtlCol="false" tIns="0" lIns="0" bIns="0" rIns="0">
            <a:spAutoFit/>
          </a:bodyPr>
          <a:lstStyle/>
          <a:p>
            <a:pPr algn="l">
              <a:lnSpc>
                <a:spcPts val="7769"/>
              </a:lnSpc>
            </a:pPr>
            <a:r>
              <a:rPr lang="en-US" sz="6999">
                <a:solidFill>
                  <a:srgbClr val="224B86"/>
                </a:solidFill>
                <a:latin typeface="Baloo"/>
                <a:ea typeface="Baloo"/>
                <a:cs typeface="Baloo"/>
                <a:sym typeface="Baloo"/>
              </a:rPr>
              <a:t>4. Thực Nghiệm</a:t>
            </a:r>
          </a:p>
        </p:txBody>
      </p:sp>
      <p:sp>
        <p:nvSpPr>
          <p:cNvPr name="TextBox 13" id="13"/>
          <p:cNvSpPr txBox="true"/>
          <p:nvPr/>
        </p:nvSpPr>
        <p:spPr>
          <a:xfrm rot="0">
            <a:off x="16669320" y="8988085"/>
            <a:ext cx="789662" cy="1038252"/>
          </a:xfrm>
          <a:prstGeom prst="rect">
            <a:avLst/>
          </a:prstGeom>
        </p:spPr>
        <p:txBody>
          <a:bodyPr anchor="t" rtlCol="false" tIns="0" lIns="0" bIns="0" rIns="0">
            <a:spAutoFit/>
          </a:bodyPr>
          <a:lstStyle/>
          <a:p>
            <a:pPr algn="ctr">
              <a:lnSpc>
                <a:spcPts val="8400"/>
              </a:lnSpc>
            </a:pPr>
            <a:r>
              <a:rPr lang="en-US" sz="6000">
                <a:solidFill>
                  <a:srgbClr val="224B86"/>
                </a:solidFill>
                <a:latin typeface="Baloo"/>
                <a:ea typeface="Baloo"/>
                <a:cs typeface="Baloo"/>
                <a:sym typeface="Baloo"/>
              </a:rPr>
              <a:t>21</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13551853" y="1028700"/>
            <a:ext cx="4736147" cy="10287000"/>
          </a:xfrm>
          <a:custGeom>
            <a:avLst/>
            <a:gdLst/>
            <a:ahLst/>
            <a:cxnLst/>
            <a:rect r="r" b="b" t="t" l="l"/>
            <a:pathLst>
              <a:path h="10287000" w="4736147">
                <a:moveTo>
                  <a:pt x="0" y="0"/>
                </a:moveTo>
                <a:lnTo>
                  <a:pt x="4736147" y="0"/>
                </a:lnTo>
                <a:lnTo>
                  <a:pt x="4736147" y="10287000"/>
                </a:lnTo>
                <a:lnTo>
                  <a:pt x="0" y="10287000"/>
                </a:lnTo>
                <a:lnTo>
                  <a:pt x="0" y="0"/>
                </a:lnTo>
                <a:close/>
              </a:path>
            </a:pathLst>
          </a:custGeom>
          <a:blipFill>
            <a:blip r:embed="rId2"/>
            <a:stretch>
              <a:fillRect l="-27864" t="0" r="-35136" b="0"/>
            </a:stretch>
          </a:blipFill>
        </p:spPr>
      </p:sp>
      <p:sp>
        <p:nvSpPr>
          <p:cNvPr name="Freeform 3" id="3"/>
          <p:cNvSpPr/>
          <p:nvPr/>
        </p:nvSpPr>
        <p:spPr>
          <a:xfrm flipH="false" flipV="false" rot="0">
            <a:off x="15589488" y="9258300"/>
            <a:ext cx="1085415" cy="621647"/>
          </a:xfrm>
          <a:custGeom>
            <a:avLst/>
            <a:gdLst/>
            <a:ahLst/>
            <a:cxnLst/>
            <a:rect r="r" b="b" t="t" l="l"/>
            <a:pathLst>
              <a:path h="621647" w="1085415">
                <a:moveTo>
                  <a:pt x="0" y="0"/>
                </a:moveTo>
                <a:lnTo>
                  <a:pt x="1085416" y="0"/>
                </a:lnTo>
                <a:lnTo>
                  <a:pt x="1085416" y="621647"/>
                </a:lnTo>
                <a:lnTo>
                  <a:pt x="0" y="6216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1085850"/>
            <a:ext cx="10396947" cy="1003908"/>
          </a:xfrm>
          <a:prstGeom prst="rect">
            <a:avLst/>
          </a:prstGeom>
        </p:spPr>
        <p:txBody>
          <a:bodyPr anchor="t" rtlCol="false" tIns="0" lIns="0" bIns="0" rIns="0">
            <a:spAutoFit/>
          </a:bodyPr>
          <a:lstStyle/>
          <a:p>
            <a:pPr algn="l">
              <a:lnSpc>
                <a:spcPts val="7769"/>
              </a:lnSpc>
            </a:pPr>
            <a:r>
              <a:rPr lang="en-US" sz="6999">
                <a:solidFill>
                  <a:srgbClr val="224B86"/>
                </a:solidFill>
                <a:latin typeface="Baloo"/>
                <a:ea typeface="Baloo"/>
                <a:cs typeface="Baloo"/>
                <a:sym typeface="Baloo"/>
              </a:rPr>
              <a:t>5. Giải Pháp</a:t>
            </a:r>
          </a:p>
        </p:txBody>
      </p:sp>
      <p:sp>
        <p:nvSpPr>
          <p:cNvPr name="TextBox 5" id="5"/>
          <p:cNvSpPr txBox="true"/>
          <p:nvPr/>
        </p:nvSpPr>
        <p:spPr>
          <a:xfrm rot="0">
            <a:off x="1028700" y="2667952"/>
            <a:ext cx="12138215" cy="5690033"/>
          </a:xfrm>
          <a:prstGeom prst="rect">
            <a:avLst/>
          </a:prstGeom>
        </p:spPr>
        <p:txBody>
          <a:bodyPr anchor="t" rtlCol="false" tIns="0" lIns="0" bIns="0" rIns="0">
            <a:spAutoFit/>
          </a:bodyPr>
          <a:lstStyle/>
          <a:p>
            <a:pPr algn="l" marL="863596" indent="-431798" lvl="1">
              <a:lnSpc>
                <a:spcPts val="5599"/>
              </a:lnSpc>
              <a:buFont typeface="Arial"/>
              <a:buChar char="•"/>
            </a:pPr>
            <a:r>
              <a:rPr lang="en-US" sz="3999">
                <a:solidFill>
                  <a:srgbClr val="224B86"/>
                </a:solidFill>
                <a:latin typeface="Arial"/>
                <a:ea typeface="Arial"/>
                <a:cs typeface="Arial"/>
                <a:sym typeface="Arial"/>
              </a:rPr>
              <a:t>Kiểm tra mã nguồn để phát hiện và khắc phục lỗ hổng bảo mật.</a:t>
            </a:r>
          </a:p>
          <a:p>
            <a:pPr algn="l" marL="863596" indent="-431798" lvl="1">
              <a:lnSpc>
                <a:spcPts val="5599"/>
              </a:lnSpc>
              <a:buFont typeface="Arial"/>
              <a:buChar char="•"/>
            </a:pPr>
            <a:r>
              <a:rPr lang="en-US" sz="3999">
                <a:solidFill>
                  <a:srgbClr val="224B86"/>
                </a:solidFill>
                <a:latin typeface="Arial"/>
                <a:ea typeface="Arial"/>
                <a:cs typeface="Arial"/>
                <a:sym typeface="Arial"/>
              </a:rPr>
              <a:t>Sử dụng công cụ bảo mật như tường lửa và phần mềm chống virus.</a:t>
            </a:r>
          </a:p>
          <a:p>
            <a:pPr algn="l" marL="863596" indent="-431798" lvl="1">
              <a:lnSpc>
                <a:spcPts val="5599"/>
              </a:lnSpc>
              <a:buFont typeface="Arial"/>
              <a:buChar char="•"/>
            </a:pPr>
            <a:r>
              <a:rPr lang="en-US" sz="3999">
                <a:solidFill>
                  <a:srgbClr val="224B86"/>
                </a:solidFill>
                <a:latin typeface="Arial"/>
                <a:ea typeface="Arial"/>
                <a:cs typeface="Arial"/>
                <a:sym typeface="Arial"/>
              </a:rPr>
              <a:t>Cập nhật phần mềm thường xuyên để vá lỗ hổng mới.</a:t>
            </a:r>
          </a:p>
          <a:p>
            <a:pPr algn="l" marL="863596" indent="-431798" lvl="1">
              <a:lnSpc>
                <a:spcPts val="5599"/>
              </a:lnSpc>
              <a:buFont typeface="Arial"/>
              <a:buChar char="•"/>
            </a:pPr>
            <a:r>
              <a:rPr lang="en-US" sz="3999">
                <a:solidFill>
                  <a:srgbClr val="224B86"/>
                </a:solidFill>
                <a:latin typeface="Arial"/>
                <a:ea typeface="Arial"/>
                <a:cs typeface="Arial"/>
                <a:sym typeface="Arial"/>
              </a:rPr>
              <a:t>Nâng cao nhận thức về an ninh mạng cho người dùng.</a:t>
            </a:r>
          </a:p>
        </p:txBody>
      </p:sp>
      <p:sp>
        <p:nvSpPr>
          <p:cNvPr name="TextBox 6" id="6"/>
          <p:cNvSpPr txBox="true"/>
          <p:nvPr/>
        </p:nvSpPr>
        <p:spPr>
          <a:xfrm rot="0">
            <a:off x="16884729" y="8988085"/>
            <a:ext cx="1154340" cy="1038252"/>
          </a:xfrm>
          <a:prstGeom prst="rect">
            <a:avLst/>
          </a:prstGeom>
        </p:spPr>
        <p:txBody>
          <a:bodyPr anchor="t" rtlCol="false" tIns="0" lIns="0" bIns="0" rIns="0">
            <a:spAutoFit/>
          </a:bodyPr>
          <a:lstStyle/>
          <a:p>
            <a:pPr algn="ctr">
              <a:lnSpc>
                <a:spcPts val="8400"/>
              </a:lnSpc>
            </a:pPr>
            <a:r>
              <a:rPr lang="en-US" sz="6000">
                <a:solidFill>
                  <a:srgbClr val="224B86"/>
                </a:solidFill>
                <a:latin typeface="Baloo"/>
                <a:ea typeface="Baloo"/>
                <a:cs typeface="Baloo"/>
                <a:sym typeface="Baloo"/>
              </a:rPr>
              <a:t>22</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871767" y="1123479"/>
            <a:ext cx="15226395" cy="9163521"/>
          </a:xfrm>
          <a:custGeom>
            <a:avLst/>
            <a:gdLst/>
            <a:ahLst/>
            <a:cxnLst/>
            <a:rect r="r" b="b" t="t" l="l"/>
            <a:pathLst>
              <a:path h="9163521" w="15226395">
                <a:moveTo>
                  <a:pt x="0" y="0"/>
                </a:moveTo>
                <a:lnTo>
                  <a:pt x="15226395" y="0"/>
                </a:lnTo>
                <a:lnTo>
                  <a:pt x="15226395" y="9163521"/>
                </a:lnTo>
                <a:lnTo>
                  <a:pt x="0" y="91635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80494" y="8158468"/>
            <a:ext cx="7315200" cy="1396538"/>
          </a:xfrm>
          <a:custGeom>
            <a:avLst/>
            <a:gdLst/>
            <a:ahLst/>
            <a:cxnLst/>
            <a:rect r="r" b="b" t="t" l="l"/>
            <a:pathLst>
              <a:path h="1396538" w="7315200">
                <a:moveTo>
                  <a:pt x="0" y="0"/>
                </a:moveTo>
                <a:lnTo>
                  <a:pt x="7315200" y="0"/>
                </a:lnTo>
                <a:lnTo>
                  <a:pt x="7315200" y="1396539"/>
                </a:lnTo>
                <a:lnTo>
                  <a:pt x="0" y="13965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2503023" y="5143500"/>
            <a:ext cx="5642129" cy="6281723"/>
          </a:xfrm>
          <a:custGeom>
            <a:avLst/>
            <a:gdLst/>
            <a:ahLst/>
            <a:cxnLst/>
            <a:rect r="r" b="b" t="t" l="l"/>
            <a:pathLst>
              <a:path h="6281723" w="5642129">
                <a:moveTo>
                  <a:pt x="0" y="0"/>
                </a:moveTo>
                <a:lnTo>
                  <a:pt x="5642130" y="0"/>
                </a:lnTo>
                <a:lnTo>
                  <a:pt x="5642130" y="6281723"/>
                </a:lnTo>
                <a:lnTo>
                  <a:pt x="0" y="628172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true" flipV="false" rot="0">
            <a:off x="-2177106" y="-499162"/>
            <a:ext cx="7315200" cy="3670900"/>
          </a:xfrm>
          <a:custGeom>
            <a:avLst/>
            <a:gdLst/>
            <a:ahLst/>
            <a:cxnLst/>
            <a:rect r="r" b="b" t="t" l="l"/>
            <a:pathLst>
              <a:path h="3670900" w="7315200">
                <a:moveTo>
                  <a:pt x="7315200" y="0"/>
                </a:moveTo>
                <a:lnTo>
                  <a:pt x="0" y="0"/>
                </a:lnTo>
                <a:lnTo>
                  <a:pt x="0" y="3670901"/>
                </a:lnTo>
                <a:lnTo>
                  <a:pt x="7315200" y="3670901"/>
                </a:lnTo>
                <a:lnTo>
                  <a:pt x="731520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3319801" y="4675810"/>
            <a:ext cx="11355971" cy="1358167"/>
          </a:xfrm>
          <a:prstGeom prst="rect">
            <a:avLst/>
          </a:prstGeom>
        </p:spPr>
        <p:txBody>
          <a:bodyPr anchor="t" rtlCol="false" tIns="0" lIns="0" bIns="0" rIns="0">
            <a:spAutoFit/>
          </a:bodyPr>
          <a:lstStyle/>
          <a:p>
            <a:pPr algn="ctr">
              <a:lnSpc>
                <a:spcPts val="8772"/>
              </a:lnSpc>
              <a:spcBef>
                <a:spcPct val="0"/>
              </a:spcBef>
            </a:pPr>
            <a:r>
              <a:rPr lang="en-US" sz="8435">
                <a:solidFill>
                  <a:srgbClr val="224B86"/>
                </a:solidFill>
                <a:latin typeface="Jua"/>
                <a:ea typeface="Jua"/>
                <a:cs typeface="Jua"/>
                <a:sym typeface="Jua"/>
              </a:rPr>
              <a:t>THANK YOU!!!</a:t>
            </a:r>
          </a:p>
        </p:txBody>
      </p:sp>
      <p:sp>
        <p:nvSpPr>
          <p:cNvPr name="TextBox 8" id="8"/>
          <p:cNvSpPr txBox="true"/>
          <p:nvPr/>
        </p:nvSpPr>
        <p:spPr>
          <a:xfrm rot="0">
            <a:off x="2032905" y="8504581"/>
            <a:ext cx="4998796" cy="501186"/>
          </a:xfrm>
          <a:prstGeom prst="rect">
            <a:avLst/>
          </a:prstGeom>
        </p:spPr>
        <p:txBody>
          <a:bodyPr anchor="t" rtlCol="false" tIns="0" lIns="0" bIns="0" rIns="0">
            <a:spAutoFit/>
          </a:bodyPr>
          <a:lstStyle/>
          <a:p>
            <a:pPr algn="ctr">
              <a:lnSpc>
                <a:spcPts val="3713"/>
              </a:lnSpc>
              <a:spcBef>
                <a:spcPct val="0"/>
              </a:spcBef>
            </a:pPr>
            <a:r>
              <a:rPr lang="en-US" b="true" sz="3570">
                <a:solidFill>
                  <a:srgbClr val="000000"/>
                </a:solidFill>
                <a:latin typeface="Raleway Bold"/>
                <a:ea typeface="Raleway Bold"/>
                <a:cs typeface="Raleway Bold"/>
                <a:sym typeface="Raleway Bold"/>
              </a:rPr>
              <a:t>See You Tomorrow!</a:t>
            </a:r>
          </a:p>
        </p:txBody>
      </p:sp>
      <p:sp>
        <p:nvSpPr>
          <p:cNvPr name="Freeform 9" id="9"/>
          <p:cNvSpPr/>
          <p:nvPr/>
        </p:nvSpPr>
        <p:spPr>
          <a:xfrm flipH="false" flipV="false" rot="0">
            <a:off x="16560493" y="1944383"/>
            <a:ext cx="580336" cy="1015906"/>
          </a:xfrm>
          <a:custGeom>
            <a:avLst/>
            <a:gdLst/>
            <a:ahLst/>
            <a:cxnLst/>
            <a:rect r="r" b="b" t="t" l="l"/>
            <a:pathLst>
              <a:path h="1015906" w="580336">
                <a:moveTo>
                  <a:pt x="0" y="0"/>
                </a:moveTo>
                <a:lnTo>
                  <a:pt x="580336" y="0"/>
                </a:lnTo>
                <a:lnTo>
                  <a:pt x="580336" y="1015906"/>
                </a:lnTo>
                <a:lnTo>
                  <a:pt x="0" y="101590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15980157" y="1028700"/>
            <a:ext cx="1160673" cy="1160673"/>
          </a:xfrm>
          <a:custGeom>
            <a:avLst/>
            <a:gdLst/>
            <a:ahLst/>
            <a:cxnLst/>
            <a:rect r="r" b="b" t="t" l="l"/>
            <a:pathLst>
              <a:path h="1160673" w="1160673">
                <a:moveTo>
                  <a:pt x="0" y="0"/>
                </a:moveTo>
                <a:lnTo>
                  <a:pt x="1160672" y="0"/>
                </a:lnTo>
                <a:lnTo>
                  <a:pt x="1160672" y="1160673"/>
                </a:lnTo>
                <a:lnTo>
                  <a:pt x="0" y="116067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16598096" y="1732506"/>
            <a:ext cx="907682" cy="1588939"/>
          </a:xfrm>
          <a:custGeom>
            <a:avLst/>
            <a:gdLst/>
            <a:ahLst/>
            <a:cxnLst/>
            <a:rect r="r" b="b" t="t" l="l"/>
            <a:pathLst>
              <a:path h="1588939" w="907682">
                <a:moveTo>
                  <a:pt x="0" y="0"/>
                </a:moveTo>
                <a:lnTo>
                  <a:pt x="907681" y="0"/>
                </a:lnTo>
                <a:lnTo>
                  <a:pt x="907681" y="1588939"/>
                </a:lnTo>
                <a:lnTo>
                  <a:pt x="0" y="15889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053324" y="905659"/>
            <a:ext cx="1160673" cy="1160673"/>
          </a:xfrm>
          <a:custGeom>
            <a:avLst/>
            <a:gdLst/>
            <a:ahLst/>
            <a:cxnLst/>
            <a:rect r="r" b="b" t="t" l="l"/>
            <a:pathLst>
              <a:path h="1160673" w="1160673">
                <a:moveTo>
                  <a:pt x="0" y="0"/>
                </a:moveTo>
                <a:lnTo>
                  <a:pt x="1160673" y="0"/>
                </a:lnTo>
                <a:lnTo>
                  <a:pt x="1160673" y="1160673"/>
                </a:lnTo>
                <a:lnTo>
                  <a:pt x="0" y="11606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526182" y="5081729"/>
            <a:ext cx="5375629" cy="4114800"/>
          </a:xfrm>
          <a:custGeom>
            <a:avLst/>
            <a:gdLst/>
            <a:ahLst/>
            <a:cxnLst/>
            <a:rect r="r" b="b" t="t" l="l"/>
            <a:pathLst>
              <a:path h="4114800" w="5375629">
                <a:moveTo>
                  <a:pt x="0" y="0"/>
                </a:moveTo>
                <a:lnTo>
                  <a:pt x="5375629" y="0"/>
                </a:lnTo>
                <a:lnTo>
                  <a:pt x="537562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354402" y="469576"/>
            <a:ext cx="5375629" cy="4114800"/>
          </a:xfrm>
          <a:custGeom>
            <a:avLst/>
            <a:gdLst/>
            <a:ahLst/>
            <a:cxnLst/>
            <a:rect r="r" b="b" t="t" l="l"/>
            <a:pathLst>
              <a:path h="4114800" w="5375629">
                <a:moveTo>
                  <a:pt x="0" y="0"/>
                </a:moveTo>
                <a:lnTo>
                  <a:pt x="5375630" y="0"/>
                </a:lnTo>
                <a:lnTo>
                  <a:pt x="537563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719103" y="7916729"/>
            <a:ext cx="1589809" cy="2057400"/>
          </a:xfrm>
          <a:custGeom>
            <a:avLst/>
            <a:gdLst/>
            <a:ahLst/>
            <a:cxnLst/>
            <a:rect r="r" b="b" t="t" l="l"/>
            <a:pathLst>
              <a:path h="2057400" w="1589809">
                <a:moveTo>
                  <a:pt x="0" y="0"/>
                </a:moveTo>
                <a:lnTo>
                  <a:pt x="1589809" y="0"/>
                </a:lnTo>
                <a:lnTo>
                  <a:pt x="1589809" y="2057400"/>
                </a:lnTo>
                <a:lnTo>
                  <a:pt x="0" y="20574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558431" y="8097627"/>
            <a:ext cx="1160673" cy="1160673"/>
          </a:xfrm>
          <a:custGeom>
            <a:avLst/>
            <a:gdLst/>
            <a:ahLst/>
            <a:cxnLst/>
            <a:rect r="r" b="b" t="t" l="l"/>
            <a:pathLst>
              <a:path h="1160673" w="1160673">
                <a:moveTo>
                  <a:pt x="0" y="0"/>
                </a:moveTo>
                <a:lnTo>
                  <a:pt x="1160672" y="0"/>
                </a:lnTo>
                <a:lnTo>
                  <a:pt x="1160672" y="1160673"/>
                </a:lnTo>
                <a:lnTo>
                  <a:pt x="0" y="11606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4094379" y="2784783"/>
            <a:ext cx="9529214" cy="1086258"/>
            <a:chOff x="0" y="0"/>
            <a:chExt cx="2509752" cy="286093"/>
          </a:xfrm>
        </p:grpSpPr>
        <p:sp>
          <p:nvSpPr>
            <p:cNvPr name="Freeform 9" id="9"/>
            <p:cNvSpPr/>
            <p:nvPr/>
          </p:nvSpPr>
          <p:spPr>
            <a:xfrm flipH="false" flipV="false" rot="0">
              <a:off x="0" y="0"/>
              <a:ext cx="2509752" cy="286093"/>
            </a:xfrm>
            <a:custGeom>
              <a:avLst/>
              <a:gdLst/>
              <a:ahLst/>
              <a:cxnLst/>
              <a:rect r="r" b="b" t="t" l="l"/>
              <a:pathLst>
                <a:path h="286093" w="2509752">
                  <a:moveTo>
                    <a:pt x="41434" y="0"/>
                  </a:moveTo>
                  <a:lnTo>
                    <a:pt x="2468317" y="0"/>
                  </a:lnTo>
                  <a:cubicBezTo>
                    <a:pt x="2479306" y="0"/>
                    <a:pt x="2489846" y="4365"/>
                    <a:pt x="2497616" y="12136"/>
                  </a:cubicBezTo>
                  <a:cubicBezTo>
                    <a:pt x="2505386" y="19906"/>
                    <a:pt x="2509752" y="30445"/>
                    <a:pt x="2509752" y="41434"/>
                  </a:cubicBezTo>
                  <a:lnTo>
                    <a:pt x="2509752" y="244658"/>
                  </a:lnTo>
                  <a:cubicBezTo>
                    <a:pt x="2509752" y="267542"/>
                    <a:pt x="2491201" y="286093"/>
                    <a:pt x="2468317" y="286093"/>
                  </a:cubicBezTo>
                  <a:lnTo>
                    <a:pt x="41434" y="286093"/>
                  </a:lnTo>
                  <a:cubicBezTo>
                    <a:pt x="18551" y="286093"/>
                    <a:pt x="0" y="267542"/>
                    <a:pt x="0" y="244658"/>
                  </a:cubicBezTo>
                  <a:lnTo>
                    <a:pt x="0" y="41434"/>
                  </a:lnTo>
                  <a:cubicBezTo>
                    <a:pt x="0" y="18551"/>
                    <a:pt x="18551" y="0"/>
                    <a:pt x="41434" y="0"/>
                  </a:cubicBezTo>
                  <a:close/>
                </a:path>
              </a:pathLst>
            </a:custGeom>
            <a:solidFill>
              <a:srgbClr val="4F9FF5"/>
            </a:solidFill>
          </p:spPr>
        </p:sp>
        <p:sp>
          <p:nvSpPr>
            <p:cNvPr name="TextBox 10" id="10"/>
            <p:cNvSpPr txBox="true"/>
            <p:nvPr/>
          </p:nvSpPr>
          <p:spPr>
            <a:xfrm>
              <a:off x="0" y="76200"/>
              <a:ext cx="2509752" cy="209893"/>
            </a:xfrm>
            <a:prstGeom prst="rect">
              <a:avLst/>
            </a:prstGeom>
          </p:spPr>
          <p:txBody>
            <a:bodyPr anchor="ctr" rtlCol="false" tIns="50800" lIns="50800" bIns="50800" rIns="50800"/>
            <a:lstStyle/>
            <a:p>
              <a:pPr algn="ctr">
                <a:lnSpc>
                  <a:spcPts val="4680"/>
                </a:lnSpc>
              </a:pPr>
              <a:r>
                <a:rPr lang="en-US" sz="4500">
                  <a:solidFill>
                    <a:srgbClr val="000000"/>
                  </a:solidFill>
                  <a:latin typeface="Baloo"/>
                  <a:ea typeface="Baloo"/>
                  <a:cs typeface="Baloo"/>
                  <a:sym typeface="Baloo"/>
                </a:rPr>
                <a:t>1. Giới Thiệu Về Android</a:t>
              </a:r>
            </a:p>
          </p:txBody>
        </p:sp>
      </p:grpSp>
      <p:sp>
        <p:nvSpPr>
          <p:cNvPr name="TextBox 11" id="11"/>
          <p:cNvSpPr txBox="true"/>
          <p:nvPr/>
        </p:nvSpPr>
        <p:spPr>
          <a:xfrm rot="0">
            <a:off x="3589543" y="1287548"/>
            <a:ext cx="10832010" cy="1097185"/>
          </a:xfrm>
          <a:prstGeom prst="rect">
            <a:avLst/>
          </a:prstGeom>
        </p:spPr>
        <p:txBody>
          <a:bodyPr anchor="t" rtlCol="false" tIns="0" lIns="0" bIns="0" rIns="0">
            <a:spAutoFit/>
          </a:bodyPr>
          <a:lstStyle/>
          <a:p>
            <a:pPr algn="ctr">
              <a:lnSpc>
                <a:spcPts val="8382"/>
              </a:lnSpc>
              <a:spcBef>
                <a:spcPct val="0"/>
              </a:spcBef>
            </a:pPr>
            <a:r>
              <a:rPr lang="en-US" sz="8060">
                <a:solidFill>
                  <a:srgbClr val="224B86"/>
                </a:solidFill>
                <a:latin typeface="Baloo"/>
                <a:ea typeface="Baloo"/>
                <a:cs typeface="Baloo"/>
                <a:sym typeface="Baloo"/>
              </a:rPr>
              <a:t>Tổng Quan</a:t>
            </a:r>
          </a:p>
        </p:txBody>
      </p:sp>
      <p:grpSp>
        <p:nvGrpSpPr>
          <p:cNvPr name="Group 12" id="12"/>
          <p:cNvGrpSpPr/>
          <p:nvPr/>
        </p:nvGrpSpPr>
        <p:grpSpPr>
          <a:xfrm rot="0">
            <a:off x="4094379" y="4091640"/>
            <a:ext cx="9529214" cy="1086258"/>
            <a:chOff x="0" y="0"/>
            <a:chExt cx="2509752" cy="286093"/>
          </a:xfrm>
        </p:grpSpPr>
        <p:sp>
          <p:nvSpPr>
            <p:cNvPr name="Freeform 13" id="13"/>
            <p:cNvSpPr/>
            <p:nvPr/>
          </p:nvSpPr>
          <p:spPr>
            <a:xfrm flipH="false" flipV="false" rot="0">
              <a:off x="0" y="0"/>
              <a:ext cx="2509752" cy="286093"/>
            </a:xfrm>
            <a:custGeom>
              <a:avLst/>
              <a:gdLst/>
              <a:ahLst/>
              <a:cxnLst/>
              <a:rect r="r" b="b" t="t" l="l"/>
              <a:pathLst>
                <a:path h="286093" w="2509752">
                  <a:moveTo>
                    <a:pt x="41434" y="0"/>
                  </a:moveTo>
                  <a:lnTo>
                    <a:pt x="2468317" y="0"/>
                  </a:lnTo>
                  <a:cubicBezTo>
                    <a:pt x="2479306" y="0"/>
                    <a:pt x="2489846" y="4365"/>
                    <a:pt x="2497616" y="12136"/>
                  </a:cubicBezTo>
                  <a:cubicBezTo>
                    <a:pt x="2505386" y="19906"/>
                    <a:pt x="2509752" y="30445"/>
                    <a:pt x="2509752" y="41434"/>
                  </a:cubicBezTo>
                  <a:lnTo>
                    <a:pt x="2509752" y="244658"/>
                  </a:lnTo>
                  <a:cubicBezTo>
                    <a:pt x="2509752" y="267542"/>
                    <a:pt x="2491201" y="286093"/>
                    <a:pt x="2468317" y="286093"/>
                  </a:cubicBezTo>
                  <a:lnTo>
                    <a:pt x="41434" y="286093"/>
                  </a:lnTo>
                  <a:cubicBezTo>
                    <a:pt x="18551" y="286093"/>
                    <a:pt x="0" y="267542"/>
                    <a:pt x="0" y="244658"/>
                  </a:cubicBezTo>
                  <a:lnTo>
                    <a:pt x="0" y="41434"/>
                  </a:lnTo>
                  <a:cubicBezTo>
                    <a:pt x="0" y="18551"/>
                    <a:pt x="18551" y="0"/>
                    <a:pt x="41434" y="0"/>
                  </a:cubicBezTo>
                  <a:close/>
                </a:path>
              </a:pathLst>
            </a:custGeom>
            <a:solidFill>
              <a:srgbClr val="4F9FF5"/>
            </a:solidFill>
          </p:spPr>
        </p:sp>
        <p:sp>
          <p:nvSpPr>
            <p:cNvPr name="TextBox 14" id="14"/>
            <p:cNvSpPr txBox="true"/>
            <p:nvPr/>
          </p:nvSpPr>
          <p:spPr>
            <a:xfrm>
              <a:off x="0" y="76200"/>
              <a:ext cx="2509752" cy="209893"/>
            </a:xfrm>
            <a:prstGeom prst="rect">
              <a:avLst/>
            </a:prstGeom>
          </p:spPr>
          <p:txBody>
            <a:bodyPr anchor="ctr" rtlCol="false" tIns="50800" lIns="50800" bIns="50800" rIns="50800"/>
            <a:lstStyle/>
            <a:p>
              <a:pPr algn="ctr">
                <a:lnSpc>
                  <a:spcPts val="4680"/>
                </a:lnSpc>
              </a:pPr>
              <a:r>
                <a:rPr lang="en-US" sz="4500">
                  <a:solidFill>
                    <a:srgbClr val="000000"/>
                  </a:solidFill>
                  <a:latin typeface="Baloo"/>
                  <a:ea typeface="Baloo"/>
                  <a:cs typeface="Baloo"/>
                  <a:sym typeface="Baloo"/>
                </a:rPr>
                <a:t>2. Các Lỗ Hổng Bảo Mật Phổ Biến</a:t>
              </a:r>
            </a:p>
          </p:txBody>
        </p:sp>
      </p:grpSp>
      <p:grpSp>
        <p:nvGrpSpPr>
          <p:cNvPr name="Group 15" id="15"/>
          <p:cNvGrpSpPr/>
          <p:nvPr/>
        </p:nvGrpSpPr>
        <p:grpSpPr>
          <a:xfrm rot="0">
            <a:off x="4094379" y="5398497"/>
            <a:ext cx="9529214" cy="1086258"/>
            <a:chOff x="0" y="0"/>
            <a:chExt cx="2509752" cy="286093"/>
          </a:xfrm>
        </p:grpSpPr>
        <p:sp>
          <p:nvSpPr>
            <p:cNvPr name="Freeform 16" id="16"/>
            <p:cNvSpPr/>
            <p:nvPr/>
          </p:nvSpPr>
          <p:spPr>
            <a:xfrm flipH="false" flipV="false" rot="0">
              <a:off x="0" y="0"/>
              <a:ext cx="2509752" cy="286093"/>
            </a:xfrm>
            <a:custGeom>
              <a:avLst/>
              <a:gdLst/>
              <a:ahLst/>
              <a:cxnLst/>
              <a:rect r="r" b="b" t="t" l="l"/>
              <a:pathLst>
                <a:path h="286093" w="2509752">
                  <a:moveTo>
                    <a:pt x="41434" y="0"/>
                  </a:moveTo>
                  <a:lnTo>
                    <a:pt x="2468317" y="0"/>
                  </a:lnTo>
                  <a:cubicBezTo>
                    <a:pt x="2479306" y="0"/>
                    <a:pt x="2489846" y="4365"/>
                    <a:pt x="2497616" y="12136"/>
                  </a:cubicBezTo>
                  <a:cubicBezTo>
                    <a:pt x="2505386" y="19906"/>
                    <a:pt x="2509752" y="30445"/>
                    <a:pt x="2509752" y="41434"/>
                  </a:cubicBezTo>
                  <a:lnTo>
                    <a:pt x="2509752" y="244658"/>
                  </a:lnTo>
                  <a:cubicBezTo>
                    <a:pt x="2509752" y="267542"/>
                    <a:pt x="2491201" y="286093"/>
                    <a:pt x="2468317" y="286093"/>
                  </a:cubicBezTo>
                  <a:lnTo>
                    <a:pt x="41434" y="286093"/>
                  </a:lnTo>
                  <a:cubicBezTo>
                    <a:pt x="18551" y="286093"/>
                    <a:pt x="0" y="267542"/>
                    <a:pt x="0" y="244658"/>
                  </a:cubicBezTo>
                  <a:lnTo>
                    <a:pt x="0" y="41434"/>
                  </a:lnTo>
                  <a:cubicBezTo>
                    <a:pt x="0" y="18551"/>
                    <a:pt x="18551" y="0"/>
                    <a:pt x="41434" y="0"/>
                  </a:cubicBezTo>
                  <a:close/>
                </a:path>
              </a:pathLst>
            </a:custGeom>
            <a:solidFill>
              <a:srgbClr val="4F9FF5"/>
            </a:solidFill>
          </p:spPr>
        </p:sp>
        <p:sp>
          <p:nvSpPr>
            <p:cNvPr name="TextBox 17" id="17"/>
            <p:cNvSpPr txBox="true"/>
            <p:nvPr/>
          </p:nvSpPr>
          <p:spPr>
            <a:xfrm>
              <a:off x="0" y="76200"/>
              <a:ext cx="2509752" cy="209893"/>
            </a:xfrm>
            <a:prstGeom prst="rect">
              <a:avLst/>
            </a:prstGeom>
          </p:spPr>
          <p:txBody>
            <a:bodyPr anchor="ctr" rtlCol="false" tIns="50800" lIns="50800" bIns="50800" rIns="50800"/>
            <a:lstStyle/>
            <a:p>
              <a:pPr algn="ctr">
                <a:lnSpc>
                  <a:spcPts val="4680"/>
                </a:lnSpc>
              </a:pPr>
              <a:r>
                <a:rPr lang="en-US" sz="4500">
                  <a:solidFill>
                    <a:srgbClr val="000000"/>
                  </a:solidFill>
                  <a:latin typeface="Baloo"/>
                  <a:ea typeface="Baloo"/>
                  <a:cs typeface="Baloo"/>
                  <a:sym typeface="Baloo"/>
                </a:rPr>
                <a:t>3. Kỹ Thuật Khai Thác</a:t>
              </a:r>
            </a:p>
          </p:txBody>
        </p:sp>
      </p:grpSp>
      <p:grpSp>
        <p:nvGrpSpPr>
          <p:cNvPr name="Group 18" id="18"/>
          <p:cNvGrpSpPr/>
          <p:nvPr/>
        </p:nvGrpSpPr>
        <p:grpSpPr>
          <a:xfrm rot="0">
            <a:off x="4094379" y="6755789"/>
            <a:ext cx="9529214" cy="1086258"/>
            <a:chOff x="0" y="0"/>
            <a:chExt cx="2509752" cy="286093"/>
          </a:xfrm>
        </p:grpSpPr>
        <p:sp>
          <p:nvSpPr>
            <p:cNvPr name="Freeform 19" id="19"/>
            <p:cNvSpPr/>
            <p:nvPr/>
          </p:nvSpPr>
          <p:spPr>
            <a:xfrm flipH="false" flipV="false" rot="0">
              <a:off x="0" y="0"/>
              <a:ext cx="2509752" cy="286093"/>
            </a:xfrm>
            <a:custGeom>
              <a:avLst/>
              <a:gdLst/>
              <a:ahLst/>
              <a:cxnLst/>
              <a:rect r="r" b="b" t="t" l="l"/>
              <a:pathLst>
                <a:path h="286093" w="2509752">
                  <a:moveTo>
                    <a:pt x="41434" y="0"/>
                  </a:moveTo>
                  <a:lnTo>
                    <a:pt x="2468317" y="0"/>
                  </a:lnTo>
                  <a:cubicBezTo>
                    <a:pt x="2479306" y="0"/>
                    <a:pt x="2489846" y="4365"/>
                    <a:pt x="2497616" y="12136"/>
                  </a:cubicBezTo>
                  <a:cubicBezTo>
                    <a:pt x="2505386" y="19906"/>
                    <a:pt x="2509752" y="30445"/>
                    <a:pt x="2509752" y="41434"/>
                  </a:cubicBezTo>
                  <a:lnTo>
                    <a:pt x="2509752" y="244658"/>
                  </a:lnTo>
                  <a:cubicBezTo>
                    <a:pt x="2509752" y="267542"/>
                    <a:pt x="2491201" y="286093"/>
                    <a:pt x="2468317" y="286093"/>
                  </a:cubicBezTo>
                  <a:lnTo>
                    <a:pt x="41434" y="286093"/>
                  </a:lnTo>
                  <a:cubicBezTo>
                    <a:pt x="18551" y="286093"/>
                    <a:pt x="0" y="267542"/>
                    <a:pt x="0" y="244658"/>
                  </a:cubicBezTo>
                  <a:lnTo>
                    <a:pt x="0" y="41434"/>
                  </a:lnTo>
                  <a:cubicBezTo>
                    <a:pt x="0" y="18551"/>
                    <a:pt x="18551" y="0"/>
                    <a:pt x="41434" y="0"/>
                  </a:cubicBezTo>
                  <a:close/>
                </a:path>
              </a:pathLst>
            </a:custGeom>
            <a:solidFill>
              <a:srgbClr val="4F9FF5"/>
            </a:solidFill>
          </p:spPr>
        </p:sp>
        <p:sp>
          <p:nvSpPr>
            <p:cNvPr name="TextBox 20" id="20"/>
            <p:cNvSpPr txBox="true"/>
            <p:nvPr/>
          </p:nvSpPr>
          <p:spPr>
            <a:xfrm>
              <a:off x="0" y="76200"/>
              <a:ext cx="2509752" cy="209893"/>
            </a:xfrm>
            <a:prstGeom prst="rect">
              <a:avLst/>
            </a:prstGeom>
          </p:spPr>
          <p:txBody>
            <a:bodyPr anchor="ctr" rtlCol="false" tIns="50800" lIns="50800" bIns="50800" rIns="50800"/>
            <a:lstStyle/>
            <a:p>
              <a:pPr algn="ctr">
                <a:lnSpc>
                  <a:spcPts val="4680"/>
                </a:lnSpc>
              </a:pPr>
              <a:r>
                <a:rPr lang="en-US" sz="4500">
                  <a:solidFill>
                    <a:srgbClr val="000000"/>
                  </a:solidFill>
                  <a:latin typeface="Baloo"/>
                  <a:ea typeface="Baloo"/>
                  <a:cs typeface="Baloo"/>
                  <a:sym typeface="Baloo"/>
                </a:rPr>
                <a:t>4. Thực Nghiệm</a:t>
              </a:r>
            </a:p>
          </p:txBody>
        </p:sp>
      </p:grpSp>
      <p:grpSp>
        <p:nvGrpSpPr>
          <p:cNvPr name="Group 21" id="21"/>
          <p:cNvGrpSpPr/>
          <p:nvPr/>
        </p:nvGrpSpPr>
        <p:grpSpPr>
          <a:xfrm rot="0">
            <a:off x="4094379" y="8110271"/>
            <a:ext cx="9529214" cy="1086258"/>
            <a:chOff x="0" y="0"/>
            <a:chExt cx="2509752" cy="286093"/>
          </a:xfrm>
        </p:grpSpPr>
        <p:sp>
          <p:nvSpPr>
            <p:cNvPr name="Freeform 22" id="22"/>
            <p:cNvSpPr/>
            <p:nvPr/>
          </p:nvSpPr>
          <p:spPr>
            <a:xfrm flipH="false" flipV="false" rot="0">
              <a:off x="0" y="0"/>
              <a:ext cx="2509752" cy="286093"/>
            </a:xfrm>
            <a:custGeom>
              <a:avLst/>
              <a:gdLst/>
              <a:ahLst/>
              <a:cxnLst/>
              <a:rect r="r" b="b" t="t" l="l"/>
              <a:pathLst>
                <a:path h="286093" w="2509752">
                  <a:moveTo>
                    <a:pt x="41434" y="0"/>
                  </a:moveTo>
                  <a:lnTo>
                    <a:pt x="2468317" y="0"/>
                  </a:lnTo>
                  <a:cubicBezTo>
                    <a:pt x="2479306" y="0"/>
                    <a:pt x="2489846" y="4365"/>
                    <a:pt x="2497616" y="12136"/>
                  </a:cubicBezTo>
                  <a:cubicBezTo>
                    <a:pt x="2505386" y="19906"/>
                    <a:pt x="2509752" y="30445"/>
                    <a:pt x="2509752" y="41434"/>
                  </a:cubicBezTo>
                  <a:lnTo>
                    <a:pt x="2509752" y="244658"/>
                  </a:lnTo>
                  <a:cubicBezTo>
                    <a:pt x="2509752" y="267542"/>
                    <a:pt x="2491201" y="286093"/>
                    <a:pt x="2468317" y="286093"/>
                  </a:cubicBezTo>
                  <a:lnTo>
                    <a:pt x="41434" y="286093"/>
                  </a:lnTo>
                  <a:cubicBezTo>
                    <a:pt x="18551" y="286093"/>
                    <a:pt x="0" y="267542"/>
                    <a:pt x="0" y="244658"/>
                  </a:cubicBezTo>
                  <a:lnTo>
                    <a:pt x="0" y="41434"/>
                  </a:lnTo>
                  <a:cubicBezTo>
                    <a:pt x="0" y="18551"/>
                    <a:pt x="18551" y="0"/>
                    <a:pt x="41434" y="0"/>
                  </a:cubicBezTo>
                  <a:close/>
                </a:path>
              </a:pathLst>
            </a:custGeom>
            <a:solidFill>
              <a:srgbClr val="4F9FF5"/>
            </a:solidFill>
          </p:spPr>
        </p:sp>
        <p:sp>
          <p:nvSpPr>
            <p:cNvPr name="TextBox 23" id="23"/>
            <p:cNvSpPr txBox="true"/>
            <p:nvPr/>
          </p:nvSpPr>
          <p:spPr>
            <a:xfrm>
              <a:off x="0" y="76200"/>
              <a:ext cx="2509752" cy="209893"/>
            </a:xfrm>
            <a:prstGeom prst="rect">
              <a:avLst/>
            </a:prstGeom>
          </p:spPr>
          <p:txBody>
            <a:bodyPr anchor="ctr" rtlCol="false" tIns="50800" lIns="50800" bIns="50800" rIns="50800"/>
            <a:lstStyle/>
            <a:p>
              <a:pPr algn="ctr">
                <a:lnSpc>
                  <a:spcPts val="4680"/>
                </a:lnSpc>
              </a:pPr>
              <a:r>
                <a:rPr lang="en-US" sz="4500">
                  <a:solidFill>
                    <a:srgbClr val="000000"/>
                  </a:solidFill>
                  <a:latin typeface="Baloo"/>
                  <a:ea typeface="Baloo"/>
                  <a:cs typeface="Baloo"/>
                  <a:sym typeface="Baloo"/>
                </a:rPr>
                <a:t>5. Giải Pháp Và Kết Luận </a:t>
              </a:r>
            </a:p>
          </p:txBody>
        </p:sp>
      </p:grpSp>
      <p:sp>
        <p:nvSpPr>
          <p:cNvPr name="TextBox 24" id="24"/>
          <p:cNvSpPr txBox="true"/>
          <p:nvPr/>
        </p:nvSpPr>
        <p:spPr>
          <a:xfrm rot="0">
            <a:off x="16864469" y="9134475"/>
            <a:ext cx="789662" cy="1038252"/>
          </a:xfrm>
          <a:prstGeom prst="rect">
            <a:avLst/>
          </a:prstGeom>
        </p:spPr>
        <p:txBody>
          <a:bodyPr anchor="t" rtlCol="false" tIns="0" lIns="0" bIns="0" rIns="0">
            <a:spAutoFit/>
          </a:bodyPr>
          <a:lstStyle/>
          <a:p>
            <a:pPr algn="ctr">
              <a:lnSpc>
                <a:spcPts val="8400"/>
              </a:lnSpc>
            </a:pPr>
            <a:r>
              <a:rPr lang="en-US" sz="6000">
                <a:solidFill>
                  <a:srgbClr val="224B86"/>
                </a:solidFill>
                <a:latin typeface="Baloo"/>
                <a:ea typeface="Baloo"/>
                <a:cs typeface="Baloo"/>
                <a:sym typeface="Baloo"/>
              </a:rPr>
              <a:t>2</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15513923" y="9404690"/>
            <a:ext cx="1085415" cy="621647"/>
          </a:xfrm>
          <a:custGeom>
            <a:avLst/>
            <a:gdLst/>
            <a:ahLst/>
            <a:cxnLst/>
            <a:rect r="r" b="b" t="t" l="l"/>
            <a:pathLst>
              <a:path h="621647" w="1085415">
                <a:moveTo>
                  <a:pt x="0" y="0"/>
                </a:moveTo>
                <a:lnTo>
                  <a:pt x="1085415" y="0"/>
                </a:lnTo>
                <a:lnTo>
                  <a:pt x="1085415" y="621647"/>
                </a:lnTo>
                <a:lnTo>
                  <a:pt x="0" y="6216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152525"/>
            <a:ext cx="12303387" cy="1097185"/>
          </a:xfrm>
          <a:prstGeom prst="rect">
            <a:avLst/>
          </a:prstGeom>
        </p:spPr>
        <p:txBody>
          <a:bodyPr anchor="t" rtlCol="false" tIns="0" lIns="0" bIns="0" rIns="0">
            <a:spAutoFit/>
          </a:bodyPr>
          <a:lstStyle/>
          <a:p>
            <a:pPr algn="ctr">
              <a:lnSpc>
                <a:spcPts val="8382"/>
              </a:lnSpc>
              <a:spcBef>
                <a:spcPct val="0"/>
              </a:spcBef>
            </a:pPr>
            <a:r>
              <a:rPr lang="en-US" sz="8060">
                <a:solidFill>
                  <a:srgbClr val="224B86"/>
                </a:solidFill>
                <a:latin typeface="Baloo"/>
                <a:ea typeface="Baloo"/>
                <a:cs typeface="Baloo"/>
                <a:sym typeface="Baloo"/>
              </a:rPr>
              <a:t>1. Giới Thiệu Về Android</a:t>
            </a:r>
          </a:p>
        </p:txBody>
      </p:sp>
      <p:sp>
        <p:nvSpPr>
          <p:cNvPr name="Freeform 4" id="4"/>
          <p:cNvSpPr/>
          <p:nvPr/>
        </p:nvSpPr>
        <p:spPr>
          <a:xfrm flipH="false" flipV="false" rot="0">
            <a:off x="11632890" y="1124374"/>
            <a:ext cx="6655110" cy="8038252"/>
          </a:xfrm>
          <a:custGeom>
            <a:avLst/>
            <a:gdLst/>
            <a:ahLst/>
            <a:cxnLst/>
            <a:rect r="r" b="b" t="t" l="l"/>
            <a:pathLst>
              <a:path h="8038252" w="6655110">
                <a:moveTo>
                  <a:pt x="0" y="0"/>
                </a:moveTo>
                <a:lnTo>
                  <a:pt x="6655110" y="0"/>
                </a:lnTo>
                <a:lnTo>
                  <a:pt x="6655110" y="8038252"/>
                </a:lnTo>
                <a:lnTo>
                  <a:pt x="0" y="8038252"/>
                </a:lnTo>
                <a:lnTo>
                  <a:pt x="0" y="0"/>
                </a:lnTo>
                <a:close/>
              </a:path>
            </a:pathLst>
          </a:custGeom>
          <a:blipFill>
            <a:blip r:embed="rId4"/>
            <a:stretch>
              <a:fillRect l="-1160" t="0" r="-1160" b="0"/>
            </a:stretch>
          </a:blipFill>
        </p:spPr>
      </p:sp>
      <p:sp>
        <p:nvSpPr>
          <p:cNvPr name="TextBox 5" id="5"/>
          <p:cNvSpPr txBox="true"/>
          <p:nvPr/>
        </p:nvSpPr>
        <p:spPr>
          <a:xfrm rot="0">
            <a:off x="1028700" y="2689077"/>
            <a:ext cx="10087213" cy="6569223"/>
          </a:xfrm>
          <a:prstGeom prst="rect">
            <a:avLst/>
          </a:prstGeom>
        </p:spPr>
        <p:txBody>
          <a:bodyPr anchor="t" rtlCol="false" tIns="0" lIns="0" bIns="0" rIns="0">
            <a:spAutoFit/>
          </a:bodyPr>
          <a:lstStyle/>
          <a:p>
            <a:pPr algn="just" marL="863596" indent="-431798" lvl="1">
              <a:lnSpc>
                <a:spcPts val="5719"/>
              </a:lnSpc>
              <a:buFont typeface="Arial"/>
              <a:buChar char="•"/>
            </a:pPr>
            <a:r>
              <a:rPr lang="en-US" sz="3999">
                <a:solidFill>
                  <a:srgbClr val="000000"/>
                </a:solidFill>
                <a:latin typeface="Arial"/>
                <a:ea typeface="Arial"/>
                <a:cs typeface="Arial"/>
                <a:sym typeface="Arial"/>
              </a:rPr>
              <a:t>Nền tảng mã nguồn mở của Google, dựa trên Linux.</a:t>
            </a:r>
          </a:p>
          <a:p>
            <a:pPr algn="just" marL="863596" indent="-431798" lvl="1">
              <a:lnSpc>
                <a:spcPts val="5719"/>
              </a:lnSpc>
              <a:buFont typeface="Arial"/>
              <a:buChar char="•"/>
            </a:pPr>
            <a:r>
              <a:rPr lang="en-US" sz="3999">
                <a:solidFill>
                  <a:srgbClr val="000000"/>
                </a:solidFill>
                <a:latin typeface="Arial"/>
                <a:ea typeface="Arial"/>
                <a:cs typeface="Arial"/>
                <a:sym typeface="Arial"/>
              </a:rPr>
              <a:t>Phổ biến trên thiết bị di động.</a:t>
            </a:r>
          </a:p>
          <a:p>
            <a:pPr algn="just" marL="863596" indent="-431798" lvl="1">
              <a:lnSpc>
                <a:spcPts val="5719"/>
              </a:lnSpc>
              <a:buFont typeface="Arial"/>
              <a:buChar char="•"/>
            </a:pPr>
            <a:r>
              <a:rPr lang="en-US" sz="3999">
                <a:solidFill>
                  <a:srgbClr val="000000"/>
                </a:solidFill>
                <a:latin typeface="Arial"/>
                <a:ea typeface="Arial"/>
                <a:cs typeface="Arial"/>
                <a:sym typeface="Arial"/>
              </a:rPr>
              <a:t>Hỗ trợ nhiều tính năng như NFC, màn hình và ROM tùy chỉnh.</a:t>
            </a:r>
          </a:p>
          <a:p>
            <a:pPr algn="just" marL="863596" indent="-431798" lvl="1">
              <a:lnSpc>
                <a:spcPts val="5719"/>
              </a:lnSpc>
              <a:buFont typeface="Arial"/>
              <a:buChar char="•"/>
            </a:pPr>
            <a:r>
              <a:rPr lang="en-US" sz="3999">
                <a:solidFill>
                  <a:srgbClr val="000000"/>
                </a:solidFill>
                <a:latin typeface="Arial"/>
                <a:ea typeface="Arial"/>
                <a:cs typeface="Arial"/>
                <a:sym typeface="Arial"/>
              </a:rPr>
              <a:t>Chạy trên nhiều thiết bị: điện thoại, máy tính bảng, TV và thiết bị thông minh.</a:t>
            </a:r>
          </a:p>
          <a:p>
            <a:pPr algn="just" marL="863596" indent="-431798" lvl="1">
              <a:lnSpc>
                <a:spcPts val="5719"/>
              </a:lnSpc>
              <a:buFont typeface="Arial"/>
              <a:buChar char="•"/>
            </a:pPr>
            <a:r>
              <a:rPr lang="en-US" sz="3999">
                <a:solidFill>
                  <a:srgbClr val="000000"/>
                </a:solidFill>
                <a:latin typeface="Arial"/>
                <a:ea typeface="Arial"/>
                <a:cs typeface="Arial"/>
                <a:sym typeface="Arial"/>
              </a:rPr>
              <a:t>Chiếm hơn 70% thị phần điện thoại di động toàn cầu.</a:t>
            </a:r>
          </a:p>
        </p:txBody>
      </p:sp>
      <p:sp>
        <p:nvSpPr>
          <p:cNvPr name="TextBox 6" id="6"/>
          <p:cNvSpPr txBox="true"/>
          <p:nvPr/>
        </p:nvSpPr>
        <p:spPr>
          <a:xfrm rot="0">
            <a:off x="16864469" y="9134475"/>
            <a:ext cx="789662" cy="1038252"/>
          </a:xfrm>
          <a:prstGeom prst="rect">
            <a:avLst/>
          </a:prstGeom>
        </p:spPr>
        <p:txBody>
          <a:bodyPr anchor="t" rtlCol="false" tIns="0" lIns="0" bIns="0" rIns="0">
            <a:spAutoFit/>
          </a:bodyPr>
          <a:lstStyle/>
          <a:p>
            <a:pPr algn="ctr">
              <a:lnSpc>
                <a:spcPts val="8400"/>
              </a:lnSpc>
            </a:pPr>
            <a:r>
              <a:rPr lang="en-US" sz="6000">
                <a:solidFill>
                  <a:srgbClr val="224B86"/>
                </a:solidFill>
                <a:latin typeface="Baloo"/>
                <a:ea typeface="Baloo"/>
                <a:cs typeface="Baloo"/>
                <a:sym typeface="Baloo"/>
              </a:rPr>
              <a:t>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2594216" y="1808297"/>
            <a:ext cx="13646078" cy="8256208"/>
          </a:xfrm>
          <a:custGeom>
            <a:avLst/>
            <a:gdLst/>
            <a:ahLst/>
            <a:cxnLst/>
            <a:rect r="r" b="b" t="t" l="l"/>
            <a:pathLst>
              <a:path h="8256208" w="13646078">
                <a:moveTo>
                  <a:pt x="0" y="0"/>
                </a:moveTo>
                <a:lnTo>
                  <a:pt x="13646079" y="0"/>
                </a:lnTo>
                <a:lnTo>
                  <a:pt x="13646079" y="8256208"/>
                </a:lnTo>
                <a:lnTo>
                  <a:pt x="0" y="8256208"/>
                </a:lnTo>
                <a:lnTo>
                  <a:pt x="0" y="0"/>
                </a:lnTo>
                <a:close/>
              </a:path>
            </a:pathLst>
          </a:custGeom>
          <a:blipFill>
            <a:blip r:embed="rId2"/>
            <a:stretch>
              <a:fillRect l="0" t="-2763" r="0" b="-2763"/>
            </a:stretch>
          </a:blipFill>
        </p:spPr>
      </p:sp>
      <p:sp>
        <p:nvSpPr>
          <p:cNvPr name="TextBox 3" id="3"/>
          <p:cNvSpPr txBox="true"/>
          <p:nvPr/>
        </p:nvSpPr>
        <p:spPr>
          <a:xfrm rot="0">
            <a:off x="1028700" y="711112"/>
            <a:ext cx="15792650" cy="1097185"/>
          </a:xfrm>
          <a:prstGeom prst="rect">
            <a:avLst/>
          </a:prstGeom>
        </p:spPr>
        <p:txBody>
          <a:bodyPr anchor="t" rtlCol="false" tIns="0" lIns="0" bIns="0" rIns="0">
            <a:spAutoFit/>
          </a:bodyPr>
          <a:lstStyle/>
          <a:p>
            <a:pPr algn="ctr">
              <a:lnSpc>
                <a:spcPts val="8382"/>
              </a:lnSpc>
              <a:spcBef>
                <a:spcPct val="0"/>
              </a:spcBef>
            </a:pPr>
            <a:r>
              <a:rPr lang="en-US" sz="8060">
                <a:solidFill>
                  <a:srgbClr val="224B86"/>
                </a:solidFill>
                <a:latin typeface="Baloo"/>
                <a:ea typeface="Baloo"/>
                <a:cs typeface="Baloo"/>
                <a:sym typeface="Baloo"/>
              </a:rPr>
              <a:t>1.1 Kiến trúc hệ điều hành Android </a:t>
            </a:r>
          </a:p>
        </p:txBody>
      </p:sp>
      <p:sp>
        <p:nvSpPr>
          <p:cNvPr name="TextBox 4" id="4"/>
          <p:cNvSpPr txBox="true"/>
          <p:nvPr/>
        </p:nvSpPr>
        <p:spPr>
          <a:xfrm rot="0">
            <a:off x="16864469" y="9134475"/>
            <a:ext cx="789662" cy="1038252"/>
          </a:xfrm>
          <a:prstGeom prst="rect">
            <a:avLst/>
          </a:prstGeom>
        </p:spPr>
        <p:txBody>
          <a:bodyPr anchor="t" rtlCol="false" tIns="0" lIns="0" bIns="0" rIns="0">
            <a:spAutoFit/>
          </a:bodyPr>
          <a:lstStyle/>
          <a:p>
            <a:pPr algn="ctr">
              <a:lnSpc>
                <a:spcPts val="8400"/>
              </a:lnSpc>
            </a:pPr>
            <a:r>
              <a:rPr lang="en-US" sz="6000">
                <a:solidFill>
                  <a:srgbClr val="224B86"/>
                </a:solidFill>
                <a:latin typeface="Baloo"/>
                <a:ea typeface="Baloo"/>
                <a:cs typeface="Baloo"/>
                <a:sym typeface="Baloo"/>
              </a:rPr>
              <a:t>4</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2077906" y="1559337"/>
            <a:ext cx="13382620" cy="3803238"/>
          </a:xfrm>
          <a:custGeom>
            <a:avLst/>
            <a:gdLst/>
            <a:ahLst/>
            <a:cxnLst/>
            <a:rect r="r" b="b" t="t" l="l"/>
            <a:pathLst>
              <a:path h="3803238" w="13382620">
                <a:moveTo>
                  <a:pt x="0" y="0"/>
                </a:moveTo>
                <a:lnTo>
                  <a:pt x="13382620" y="0"/>
                </a:lnTo>
                <a:lnTo>
                  <a:pt x="13382620" y="3803238"/>
                </a:lnTo>
                <a:lnTo>
                  <a:pt x="0" y="3803238"/>
                </a:lnTo>
                <a:lnTo>
                  <a:pt x="0" y="0"/>
                </a:lnTo>
                <a:close/>
              </a:path>
            </a:pathLst>
          </a:custGeom>
          <a:blipFill>
            <a:blip r:embed="rId2"/>
            <a:stretch>
              <a:fillRect l="0" t="-17256" r="0" b="-23493"/>
            </a:stretch>
          </a:blipFill>
        </p:spPr>
      </p:sp>
      <p:sp>
        <p:nvSpPr>
          <p:cNvPr name="TextBox 3" id="3"/>
          <p:cNvSpPr txBox="true"/>
          <p:nvPr/>
        </p:nvSpPr>
        <p:spPr>
          <a:xfrm rot="0">
            <a:off x="1028700" y="711112"/>
            <a:ext cx="15792650" cy="1097185"/>
          </a:xfrm>
          <a:prstGeom prst="rect">
            <a:avLst/>
          </a:prstGeom>
        </p:spPr>
        <p:txBody>
          <a:bodyPr anchor="t" rtlCol="false" tIns="0" lIns="0" bIns="0" rIns="0">
            <a:spAutoFit/>
          </a:bodyPr>
          <a:lstStyle/>
          <a:p>
            <a:pPr algn="ctr">
              <a:lnSpc>
                <a:spcPts val="8382"/>
              </a:lnSpc>
              <a:spcBef>
                <a:spcPct val="0"/>
              </a:spcBef>
            </a:pPr>
            <a:r>
              <a:rPr lang="en-US" sz="8060">
                <a:solidFill>
                  <a:srgbClr val="224B86"/>
                </a:solidFill>
                <a:latin typeface="Baloo"/>
                <a:ea typeface="Baloo"/>
                <a:cs typeface="Baloo"/>
                <a:sym typeface="Baloo"/>
              </a:rPr>
              <a:t>1.1.1 Linux Kernel </a:t>
            </a:r>
          </a:p>
        </p:txBody>
      </p:sp>
      <p:sp>
        <p:nvSpPr>
          <p:cNvPr name="AutoShape 4" id="4"/>
          <p:cNvSpPr/>
          <p:nvPr/>
        </p:nvSpPr>
        <p:spPr>
          <a:xfrm flipV="true">
            <a:off x="3994586" y="6303885"/>
            <a:ext cx="9766409" cy="0"/>
          </a:xfrm>
          <a:prstGeom prst="line">
            <a:avLst/>
          </a:prstGeom>
          <a:ln cap="rnd" w="19050">
            <a:solidFill>
              <a:srgbClr val="000000">
                <a:alpha val="34902"/>
              </a:srgbClr>
            </a:solidFill>
            <a:prstDash val="solid"/>
            <a:headEnd type="none" len="sm" w="sm"/>
            <a:tailEnd type="none" len="sm" w="sm"/>
          </a:ln>
        </p:spPr>
      </p:sp>
      <p:grpSp>
        <p:nvGrpSpPr>
          <p:cNvPr name="Group 5" id="5"/>
          <p:cNvGrpSpPr/>
          <p:nvPr/>
        </p:nvGrpSpPr>
        <p:grpSpPr>
          <a:xfrm rot="-14172">
            <a:off x="3778243" y="6220541"/>
            <a:ext cx="216344" cy="166688"/>
            <a:chOff x="0" y="0"/>
            <a:chExt cx="8241660" cy="6350000"/>
          </a:xfrm>
        </p:grpSpPr>
        <p:sp>
          <p:nvSpPr>
            <p:cNvPr name="Freeform 6" id="6"/>
            <p:cNvSpPr/>
            <p:nvPr/>
          </p:nvSpPr>
          <p:spPr>
            <a:xfrm flipH="false" flipV="false" rot="0">
              <a:off x="0" y="0"/>
              <a:ext cx="8241660" cy="6350000"/>
            </a:xfrm>
            <a:custGeom>
              <a:avLst/>
              <a:gdLst/>
              <a:ahLst/>
              <a:cxnLst/>
              <a:rect r="r" b="b" t="t" l="l"/>
              <a:pathLst>
                <a:path h="6350000" w="8241660">
                  <a:moveTo>
                    <a:pt x="4120830" y="0"/>
                  </a:moveTo>
                  <a:cubicBezTo>
                    <a:pt x="1844958" y="0"/>
                    <a:pt x="0" y="1421496"/>
                    <a:pt x="0" y="3175000"/>
                  </a:cubicBezTo>
                  <a:cubicBezTo>
                    <a:pt x="0" y="4928504"/>
                    <a:pt x="1844958" y="6350000"/>
                    <a:pt x="4120830" y="6350000"/>
                  </a:cubicBezTo>
                  <a:cubicBezTo>
                    <a:pt x="6396701" y="6350000"/>
                    <a:pt x="8241660" y="4928504"/>
                    <a:pt x="8241660" y="3175000"/>
                  </a:cubicBezTo>
                  <a:cubicBezTo>
                    <a:pt x="8241660" y="1421496"/>
                    <a:pt x="6396701" y="0"/>
                    <a:pt x="4120830" y="0"/>
                  </a:cubicBezTo>
                  <a:close/>
                </a:path>
              </a:pathLst>
            </a:custGeom>
            <a:solidFill>
              <a:srgbClr val="9976FF"/>
            </a:solidFill>
          </p:spPr>
        </p:sp>
      </p:grpSp>
      <p:grpSp>
        <p:nvGrpSpPr>
          <p:cNvPr name="Group 7" id="7"/>
          <p:cNvGrpSpPr/>
          <p:nvPr/>
        </p:nvGrpSpPr>
        <p:grpSpPr>
          <a:xfrm rot="0">
            <a:off x="8769216" y="6200410"/>
            <a:ext cx="216344" cy="166688"/>
            <a:chOff x="0" y="0"/>
            <a:chExt cx="8241660" cy="6350000"/>
          </a:xfrm>
        </p:grpSpPr>
        <p:sp>
          <p:nvSpPr>
            <p:cNvPr name="Freeform 8" id="8"/>
            <p:cNvSpPr/>
            <p:nvPr/>
          </p:nvSpPr>
          <p:spPr>
            <a:xfrm flipH="false" flipV="false" rot="0">
              <a:off x="0" y="0"/>
              <a:ext cx="8241660" cy="6350000"/>
            </a:xfrm>
            <a:custGeom>
              <a:avLst/>
              <a:gdLst/>
              <a:ahLst/>
              <a:cxnLst/>
              <a:rect r="r" b="b" t="t" l="l"/>
              <a:pathLst>
                <a:path h="6350000" w="8241660">
                  <a:moveTo>
                    <a:pt x="4120830" y="0"/>
                  </a:moveTo>
                  <a:cubicBezTo>
                    <a:pt x="1844958" y="0"/>
                    <a:pt x="0" y="1421496"/>
                    <a:pt x="0" y="3175000"/>
                  </a:cubicBezTo>
                  <a:cubicBezTo>
                    <a:pt x="0" y="4928504"/>
                    <a:pt x="1844958" y="6350000"/>
                    <a:pt x="4120830" y="6350000"/>
                  </a:cubicBezTo>
                  <a:cubicBezTo>
                    <a:pt x="6396701" y="6350000"/>
                    <a:pt x="8241660" y="4928504"/>
                    <a:pt x="8241660" y="3175000"/>
                  </a:cubicBezTo>
                  <a:cubicBezTo>
                    <a:pt x="8241660" y="1421496"/>
                    <a:pt x="6396701" y="0"/>
                    <a:pt x="4120830" y="0"/>
                  </a:cubicBezTo>
                  <a:close/>
                </a:path>
              </a:pathLst>
            </a:custGeom>
            <a:solidFill>
              <a:srgbClr val="F884FA"/>
            </a:solidFill>
          </p:spPr>
        </p:sp>
      </p:grpSp>
      <p:grpSp>
        <p:nvGrpSpPr>
          <p:cNvPr name="Group 9" id="9"/>
          <p:cNvGrpSpPr/>
          <p:nvPr/>
        </p:nvGrpSpPr>
        <p:grpSpPr>
          <a:xfrm rot="-47329">
            <a:off x="13760988" y="6220541"/>
            <a:ext cx="216344" cy="166688"/>
            <a:chOff x="0" y="0"/>
            <a:chExt cx="8241660" cy="6350000"/>
          </a:xfrm>
        </p:grpSpPr>
        <p:sp>
          <p:nvSpPr>
            <p:cNvPr name="Freeform 10" id="10"/>
            <p:cNvSpPr/>
            <p:nvPr/>
          </p:nvSpPr>
          <p:spPr>
            <a:xfrm flipH="false" flipV="false" rot="0">
              <a:off x="0" y="0"/>
              <a:ext cx="8241660" cy="6350000"/>
            </a:xfrm>
            <a:custGeom>
              <a:avLst/>
              <a:gdLst/>
              <a:ahLst/>
              <a:cxnLst/>
              <a:rect r="r" b="b" t="t" l="l"/>
              <a:pathLst>
                <a:path h="6350000" w="8241660">
                  <a:moveTo>
                    <a:pt x="4120830" y="0"/>
                  </a:moveTo>
                  <a:cubicBezTo>
                    <a:pt x="1844958" y="0"/>
                    <a:pt x="0" y="1421496"/>
                    <a:pt x="0" y="3175000"/>
                  </a:cubicBezTo>
                  <a:cubicBezTo>
                    <a:pt x="0" y="4928504"/>
                    <a:pt x="1844958" y="6350000"/>
                    <a:pt x="4120830" y="6350000"/>
                  </a:cubicBezTo>
                  <a:cubicBezTo>
                    <a:pt x="6396701" y="6350000"/>
                    <a:pt x="8241660" y="4928504"/>
                    <a:pt x="8241660" y="3175000"/>
                  </a:cubicBezTo>
                  <a:cubicBezTo>
                    <a:pt x="8241660" y="1421496"/>
                    <a:pt x="6396701" y="0"/>
                    <a:pt x="4120830" y="0"/>
                  </a:cubicBezTo>
                  <a:close/>
                </a:path>
              </a:pathLst>
            </a:custGeom>
            <a:solidFill>
              <a:srgbClr val="9976FF"/>
            </a:solidFill>
          </p:spPr>
        </p:sp>
      </p:grpSp>
      <p:sp>
        <p:nvSpPr>
          <p:cNvPr name="TextBox 11" id="11"/>
          <p:cNvSpPr txBox="true"/>
          <p:nvPr/>
        </p:nvSpPr>
        <p:spPr>
          <a:xfrm rot="0">
            <a:off x="2290425" y="5305425"/>
            <a:ext cx="3192064" cy="476497"/>
          </a:xfrm>
          <a:prstGeom prst="rect">
            <a:avLst/>
          </a:prstGeom>
        </p:spPr>
        <p:txBody>
          <a:bodyPr anchor="t" rtlCol="false" tIns="0" lIns="0" bIns="0" rIns="0">
            <a:spAutoFit/>
          </a:bodyPr>
          <a:lstStyle/>
          <a:p>
            <a:pPr algn="ctr">
              <a:lnSpc>
                <a:spcPts val="3919"/>
              </a:lnSpc>
            </a:pPr>
            <a:r>
              <a:rPr lang="en-US" b="true" sz="2799">
                <a:solidFill>
                  <a:srgbClr val="000000"/>
                </a:solidFill>
                <a:latin typeface="Open Sauce Bold"/>
                <a:ea typeface="Open Sauce Bold"/>
                <a:cs typeface="Open Sauce Bold"/>
                <a:sym typeface="Open Sauce Bold"/>
              </a:rPr>
              <a:t>1</a:t>
            </a:r>
          </a:p>
        </p:txBody>
      </p:sp>
      <p:sp>
        <p:nvSpPr>
          <p:cNvPr name="TextBox 12" id="12"/>
          <p:cNvSpPr txBox="true"/>
          <p:nvPr/>
        </p:nvSpPr>
        <p:spPr>
          <a:xfrm rot="0">
            <a:off x="7227694" y="5494192"/>
            <a:ext cx="3192064" cy="476497"/>
          </a:xfrm>
          <a:prstGeom prst="rect">
            <a:avLst/>
          </a:prstGeom>
        </p:spPr>
        <p:txBody>
          <a:bodyPr anchor="t" rtlCol="false" tIns="0" lIns="0" bIns="0" rIns="0">
            <a:spAutoFit/>
          </a:bodyPr>
          <a:lstStyle/>
          <a:p>
            <a:pPr algn="ctr">
              <a:lnSpc>
                <a:spcPts val="3919"/>
              </a:lnSpc>
            </a:pPr>
            <a:r>
              <a:rPr lang="en-US" b="true" sz="2799">
                <a:solidFill>
                  <a:srgbClr val="000000"/>
                </a:solidFill>
                <a:latin typeface="Open Sauce Bold"/>
                <a:ea typeface="Open Sauce Bold"/>
                <a:cs typeface="Open Sauce Bold"/>
                <a:sym typeface="Open Sauce Bold"/>
              </a:rPr>
              <a:t>2</a:t>
            </a:r>
          </a:p>
        </p:txBody>
      </p:sp>
      <p:sp>
        <p:nvSpPr>
          <p:cNvPr name="TextBox 13" id="13"/>
          <p:cNvSpPr txBox="true"/>
          <p:nvPr/>
        </p:nvSpPr>
        <p:spPr>
          <a:xfrm rot="0">
            <a:off x="12164962" y="5494192"/>
            <a:ext cx="3192064" cy="476497"/>
          </a:xfrm>
          <a:prstGeom prst="rect">
            <a:avLst/>
          </a:prstGeom>
        </p:spPr>
        <p:txBody>
          <a:bodyPr anchor="t" rtlCol="false" tIns="0" lIns="0" bIns="0" rIns="0">
            <a:spAutoFit/>
          </a:bodyPr>
          <a:lstStyle/>
          <a:p>
            <a:pPr algn="ctr">
              <a:lnSpc>
                <a:spcPts val="3919"/>
              </a:lnSpc>
            </a:pPr>
            <a:r>
              <a:rPr lang="en-US" b="true" sz="2799">
                <a:solidFill>
                  <a:srgbClr val="000000"/>
                </a:solidFill>
                <a:latin typeface="Open Sauce Bold"/>
                <a:ea typeface="Open Sauce Bold"/>
                <a:cs typeface="Open Sauce Bold"/>
                <a:sym typeface="Open Sauce Bold"/>
              </a:rPr>
              <a:t>3</a:t>
            </a:r>
          </a:p>
        </p:txBody>
      </p:sp>
      <p:sp>
        <p:nvSpPr>
          <p:cNvPr name="TextBox 14" id="14"/>
          <p:cNvSpPr txBox="true"/>
          <p:nvPr/>
        </p:nvSpPr>
        <p:spPr>
          <a:xfrm rot="0">
            <a:off x="2478069" y="6766702"/>
            <a:ext cx="2816775" cy="569893"/>
          </a:xfrm>
          <a:prstGeom prst="rect">
            <a:avLst/>
          </a:prstGeom>
        </p:spPr>
        <p:txBody>
          <a:bodyPr anchor="t" rtlCol="false" tIns="0" lIns="0" bIns="0" rIns="0">
            <a:spAutoFit/>
          </a:bodyPr>
          <a:lstStyle/>
          <a:p>
            <a:pPr algn="ctr">
              <a:lnSpc>
                <a:spcPts val="3817"/>
              </a:lnSpc>
              <a:spcBef>
                <a:spcPct val="0"/>
              </a:spcBef>
            </a:pPr>
            <a:r>
              <a:rPr lang="en-US" b="true" sz="3670">
                <a:solidFill>
                  <a:srgbClr val="000000"/>
                </a:solidFill>
                <a:latin typeface="Arial Bold"/>
                <a:ea typeface="Arial Bold"/>
                <a:cs typeface="Arial Bold"/>
                <a:sym typeface="Arial Bold"/>
              </a:rPr>
              <a:t>Lõi hệ thống</a:t>
            </a:r>
          </a:p>
        </p:txBody>
      </p:sp>
      <p:sp>
        <p:nvSpPr>
          <p:cNvPr name="TextBox 15" id="15"/>
          <p:cNvSpPr txBox="true"/>
          <p:nvPr/>
        </p:nvSpPr>
        <p:spPr>
          <a:xfrm rot="0">
            <a:off x="7252455" y="6757623"/>
            <a:ext cx="3033523" cy="569893"/>
          </a:xfrm>
          <a:prstGeom prst="rect">
            <a:avLst/>
          </a:prstGeom>
        </p:spPr>
        <p:txBody>
          <a:bodyPr anchor="t" rtlCol="false" tIns="0" lIns="0" bIns="0" rIns="0">
            <a:spAutoFit/>
          </a:bodyPr>
          <a:lstStyle/>
          <a:p>
            <a:pPr algn="ctr">
              <a:lnSpc>
                <a:spcPts val="3817"/>
              </a:lnSpc>
              <a:spcBef>
                <a:spcPct val="0"/>
              </a:spcBef>
            </a:pPr>
            <a:r>
              <a:rPr lang="en-US" b="true" sz="3670">
                <a:solidFill>
                  <a:srgbClr val="000000"/>
                </a:solidFill>
                <a:latin typeface="Arial Bold"/>
                <a:ea typeface="Arial Bold"/>
                <a:cs typeface="Arial Bold"/>
                <a:sym typeface="Arial Bold"/>
              </a:rPr>
              <a:t>Driver thiết bị</a:t>
            </a:r>
          </a:p>
        </p:txBody>
      </p:sp>
      <p:sp>
        <p:nvSpPr>
          <p:cNvPr name="TextBox 16" id="16"/>
          <p:cNvSpPr txBox="true"/>
          <p:nvPr/>
        </p:nvSpPr>
        <p:spPr>
          <a:xfrm rot="0">
            <a:off x="11522719" y="6799370"/>
            <a:ext cx="4474856" cy="569893"/>
          </a:xfrm>
          <a:prstGeom prst="rect">
            <a:avLst/>
          </a:prstGeom>
        </p:spPr>
        <p:txBody>
          <a:bodyPr anchor="t" rtlCol="false" tIns="0" lIns="0" bIns="0" rIns="0">
            <a:spAutoFit/>
          </a:bodyPr>
          <a:lstStyle/>
          <a:p>
            <a:pPr algn="ctr">
              <a:lnSpc>
                <a:spcPts val="3817"/>
              </a:lnSpc>
              <a:spcBef>
                <a:spcPct val="0"/>
              </a:spcBef>
            </a:pPr>
            <a:r>
              <a:rPr lang="en-US" b="true" sz="3670">
                <a:solidFill>
                  <a:srgbClr val="000000"/>
                </a:solidFill>
                <a:latin typeface="Arial Bold"/>
                <a:ea typeface="Arial Bold"/>
                <a:cs typeface="Arial Bold"/>
                <a:sym typeface="Arial Bold"/>
              </a:rPr>
              <a:t>Quản lý năng lượng</a:t>
            </a:r>
          </a:p>
        </p:txBody>
      </p:sp>
      <p:sp>
        <p:nvSpPr>
          <p:cNvPr name="TextBox 17" id="17"/>
          <p:cNvSpPr txBox="true"/>
          <p:nvPr/>
        </p:nvSpPr>
        <p:spPr>
          <a:xfrm rot="0">
            <a:off x="1369843" y="7422319"/>
            <a:ext cx="4621686" cy="1847134"/>
          </a:xfrm>
          <a:prstGeom prst="rect">
            <a:avLst/>
          </a:prstGeom>
        </p:spPr>
        <p:txBody>
          <a:bodyPr anchor="t" rtlCol="false" tIns="0" lIns="0" bIns="0" rIns="0">
            <a:spAutoFit/>
          </a:bodyPr>
          <a:lstStyle/>
          <a:p>
            <a:pPr algn="ctr">
              <a:lnSpc>
                <a:spcPts val="4759"/>
              </a:lnSpc>
            </a:pPr>
            <a:r>
              <a:rPr lang="en-US" sz="3399">
                <a:solidFill>
                  <a:srgbClr val="000000"/>
                </a:solidFill>
                <a:latin typeface="Arial"/>
                <a:ea typeface="Arial"/>
                <a:cs typeface="Arial"/>
                <a:sym typeface="Arial"/>
              </a:rPr>
              <a:t>Cung cấp dịch vụ quản lý bộ nhớ, tiến trình và an ninh cơ bản.</a:t>
            </a:r>
          </a:p>
        </p:txBody>
      </p:sp>
      <p:sp>
        <p:nvSpPr>
          <p:cNvPr name="TextBox 18" id="18"/>
          <p:cNvSpPr txBox="true"/>
          <p:nvPr/>
        </p:nvSpPr>
        <p:spPr>
          <a:xfrm rot="0">
            <a:off x="6458373" y="7518015"/>
            <a:ext cx="4621686" cy="1847134"/>
          </a:xfrm>
          <a:prstGeom prst="rect">
            <a:avLst/>
          </a:prstGeom>
        </p:spPr>
        <p:txBody>
          <a:bodyPr anchor="t" rtlCol="false" tIns="0" lIns="0" bIns="0" rIns="0">
            <a:spAutoFit/>
          </a:bodyPr>
          <a:lstStyle/>
          <a:p>
            <a:pPr algn="ctr">
              <a:lnSpc>
                <a:spcPts val="4759"/>
              </a:lnSpc>
            </a:pPr>
            <a:r>
              <a:rPr lang="en-US" sz="3399">
                <a:solidFill>
                  <a:srgbClr val="000000"/>
                </a:solidFill>
                <a:latin typeface="Arial"/>
                <a:ea typeface="Arial"/>
                <a:cs typeface="Arial"/>
                <a:sym typeface="Arial"/>
              </a:rPr>
              <a:t>Tương tác với phần cứng và quản lý các thiết bị ngoại vi.</a:t>
            </a:r>
          </a:p>
        </p:txBody>
      </p:sp>
      <p:sp>
        <p:nvSpPr>
          <p:cNvPr name="TextBox 19" id="19"/>
          <p:cNvSpPr txBox="true"/>
          <p:nvPr/>
        </p:nvSpPr>
        <p:spPr>
          <a:xfrm rot="0">
            <a:off x="11667626" y="7518015"/>
            <a:ext cx="4621686" cy="1847134"/>
          </a:xfrm>
          <a:prstGeom prst="rect">
            <a:avLst/>
          </a:prstGeom>
        </p:spPr>
        <p:txBody>
          <a:bodyPr anchor="t" rtlCol="false" tIns="0" lIns="0" bIns="0" rIns="0">
            <a:spAutoFit/>
          </a:bodyPr>
          <a:lstStyle/>
          <a:p>
            <a:pPr algn="ctr">
              <a:lnSpc>
                <a:spcPts val="4759"/>
              </a:lnSpc>
            </a:pPr>
            <a:r>
              <a:rPr lang="en-US" sz="3399">
                <a:solidFill>
                  <a:srgbClr val="000000"/>
                </a:solidFill>
                <a:latin typeface="Arial"/>
                <a:ea typeface="Arial"/>
                <a:cs typeface="Arial"/>
                <a:sym typeface="Arial"/>
              </a:rPr>
              <a:t>Giám sát và tối ưu hóa mức tiêu thụ điện năng của hệ thống.</a:t>
            </a:r>
          </a:p>
        </p:txBody>
      </p:sp>
      <p:sp>
        <p:nvSpPr>
          <p:cNvPr name="TextBox 20" id="20"/>
          <p:cNvSpPr txBox="true"/>
          <p:nvPr/>
        </p:nvSpPr>
        <p:spPr>
          <a:xfrm rot="0">
            <a:off x="16864469" y="9134475"/>
            <a:ext cx="789662" cy="1038252"/>
          </a:xfrm>
          <a:prstGeom prst="rect">
            <a:avLst/>
          </a:prstGeom>
        </p:spPr>
        <p:txBody>
          <a:bodyPr anchor="t" rtlCol="false" tIns="0" lIns="0" bIns="0" rIns="0">
            <a:spAutoFit/>
          </a:bodyPr>
          <a:lstStyle/>
          <a:p>
            <a:pPr algn="ctr">
              <a:lnSpc>
                <a:spcPts val="8400"/>
              </a:lnSpc>
            </a:pPr>
            <a:r>
              <a:rPr lang="en-US" sz="6000">
                <a:solidFill>
                  <a:srgbClr val="224B86"/>
                </a:solidFill>
                <a:latin typeface="Baloo"/>
                <a:ea typeface="Baloo"/>
                <a:cs typeface="Baloo"/>
                <a:sym typeface="Baloo"/>
              </a:rPr>
              <a:t>5</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6894830" y="1667281"/>
            <a:ext cx="10895562" cy="3330931"/>
          </a:xfrm>
          <a:custGeom>
            <a:avLst/>
            <a:gdLst/>
            <a:ahLst/>
            <a:cxnLst/>
            <a:rect r="r" b="b" t="t" l="l"/>
            <a:pathLst>
              <a:path h="3330931" w="10895562">
                <a:moveTo>
                  <a:pt x="0" y="0"/>
                </a:moveTo>
                <a:lnTo>
                  <a:pt x="10895562" y="0"/>
                </a:lnTo>
                <a:lnTo>
                  <a:pt x="10895562" y="3330931"/>
                </a:lnTo>
                <a:lnTo>
                  <a:pt x="0" y="3330931"/>
                </a:lnTo>
                <a:lnTo>
                  <a:pt x="0" y="0"/>
                </a:lnTo>
                <a:close/>
              </a:path>
            </a:pathLst>
          </a:custGeom>
          <a:blipFill>
            <a:blip r:embed="rId2"/>
            <a:stretch>
              <a:fillRect l="-4229" t="-16602" r="-4406" b="-25538"/>
            </a:stretch>
          </a:blipFill>
        </p:spPr>
      </p:sp>
      <p:sp>
        <p:nvSpPr>
          <p:cNvPr name="Freeform 3" id="3"/>
          <p:cNvSpPr/>
          <p:nvPr/>
        </p:nvSpPr>
        <p:spPr>
          <a:xfrm flipH="false" flipV="false" rot="0">
            <a:off x="6894830" y="5454406"/>
            <a:ext cx="10895562" cy="3512193"/>
          </a:xfrm>
          <a:custGeom>
            <a:avLst/>
            <a:gdLst/>
            <a:ahLst/>
            <a:cxnLst/>
            <a:rect r="r" b="b" t="t" l="l"/>
            <a:pathLst>
              <a:path h="3512193" w="10895562">
                <a:moveTo>
                  <a:pt x="0" y="0"/>
                </a:moveTo>
                <a:lnTo>
                  <a:pt x="10895562" y="0"/>
                </a:lnTo>
                <a:lnTo>
                  <a:pt x="10895562" y="3512193"/>
                </a:lnTo>
                <a:lnTo>
                  <a:pt x="0" y="3512193"/>
                </a:lnTo>
                <a:lnTo>
                  <a:pt x="0" y="0"/>
                </a:lnTo>
                <a:close/>
              </a:path>
            </a:pathLst>
          </a:custGeom>
          <a:blipFill>
            <a:blip r:embed="rId3"/>
            <a:stretch>
              <a:fillRect l="-6788" t="-23362" r="-13107" b="-25414"/>
            </a:stretch>
          </a:blipFill>
        </p:spPr>
      </p:sp>
      <p:grpSp>
        <p:nvGrpSpPr>
          <p:cNvPr name="Group 4" id="4"/>
          <p:cNvGrpSpPr/>
          <p:nvPr/>
        </p:nvGrpSpPr>
        <p:grpSpPr>
          <a:xfrm rot="0">
            <a:off x="416626" y="1420637"/>
            <a:ext cx="6154970" cy="2661453"/>
            <a:chOff x="0" y="0"/>
            <a:chExt cx="1621062" cy="700959"/>
          </a:xfrm>
        </p:grpSpPr>
        <p:sp>
          <p:nvSpPr>
            <p:cNvPr name="Freeform 5" id="5"/>
            <p:cNvSpPr/>
            <p:nvPr/>
          </p:nvSpPr>
          <p:spPr>
            <a:xfrm flipH="false" flipV="false" rot="0">
              <a:off x="0" y="0"/>
              <a:ext cx="1621062" cy="700959"/>
            </a:xfrm>
            <a:custGeom>
              <a:avLst/>
              <a:gdLst/>
              <a:ahLst/>
              <a:cxnLst/>
              <a:rect r="r" b="b" t="t" l="l"/>
              <a:pathLst>
                <a:path h="700959" w="1621062">
                  <a:moveTo>
                    <a:pt x="64149" y="0"/>
                  </a:moveTo>
                  <a:lnTo>
                    <a:pt x="1556913" y="0"/>
                  </a:lnTo>
                  <a:cubicBezTo>
                    <a:pt x="1573926" y="0"/>
                    <a:pt x="1590243" y="6759"/>
                    <a:pt x="1602273" y="18789"/>
                  </a:cubicBezTo>
                  <a:cubicBezTo>
                    <a:pt x="1614304" y="30819"/>
                    <a:pt x="1621062" y="47136"/>
                    <a:pt x="1621062" y="64149"/>
                  </a:cubicBezTo>
                  <a:lnTo>
                    <a:pt x="1621062" y="636809"/>
                  </a:lnTo>
                  <a:cubicBezTo>
                    <a:pt x="1621062" y="672238"/>
                    <a:pt x="1592342" y="700959"/>
                    <a:pt x="1556913" y="700959"/>
                  </a:cubicBezTo>
                  <a:lnTo>
                    <a:pt x="64149" y="700959"/>
                  </a:lnTo>
                  <a:cubicBezTo>
                    <a:pt x="28721" y="700959"/>
                    <a:pt x="0" y="672238"/>
                    <a:pt x="0" y="636809"/>
                  </a:cubicBezTo>
                  <a:lnTo>
                    <a:pt x="0" y="64149"/>
                  </a:lnTo>
                  <a:cubicBezTo>
                    <a:pt x="0" y="28721"/>
                    <a:pt x="28721" y="0"/>
                    <a:pt x="64149" y="0"/>
                  </a:cubicBezTo>
                  <a:close/>
                </a:path>
              </a:pathLst>
            </a:custGeom>
            <a:solidFill>
              <a:srgbClr val="ABC9F4"/>
            </a:solidFill>
          </p:spPr>
        </p:sp>
        <p:sp>
          <p:nvSpPr>
            <p:cNvPr name="TextBox 6" id="6"/>
            <p:cNvSpPr txBox="true"/>
            <p:nvPr/>
          </p:nvSpPr>
          <p:spPr>
            <a:xfrm>
              <a:off x="0" y="28575"/>
              <a:ext cx="1621062" cy="672384"/>
            </a:xfrm>
            <a:prstGeom prst="rect">
              <a:avLst/>
            </a:prstGeom>
          </p:spPr>
          <p:txBody>
            <a:bodyPr anchor="ctr" rtlCol="false" tIns="50800" lIns="50800" bIns="50800" rIns="50800"/>
            <a:lstStyle/>
            <a:p>
              <a:pPr algn="l">
                <a:lnSpc>
                  <a:spcPts val="2661"/>
                </a:lnSpc>
              </a:pPr>
            </a:p>
          </p:txBody>
        </p:sp>
      </p:grpSp>
      <p:sp>
        <p:nvSpPr>
          <p:cNvPr name="TextBox 7" id="7"/>
          <p:cNvSpPr txBox="true"/>
          <p:nvPr/>
        </p:nvSpPr>
        <p:spPr>
          <a:xfrm rot="0">
            <a:off x="374586" y="113903"/>
            <a:ext cx="15792650" cy="1097185"/>
          </a:xfrm>
          <a:prstGeom prst="rect">
            <a:avLst/>
          </a:prstGeom>
        </p:spPr>
        <p:txBody>
          <a:bodyPr anchor="t" rtlCol="false" tIns="0" lIns="0" bIns="0" rIns="0">
            <a:spAutoFit/>
          </a:bodyPr>
          <a:lstStyle/>
          <a:p>
            <a:pPr algn="l">
              <a:lnSpc>
                <a:spcPts val="8382"/>
              </a:lnSpc>
              <a:spcBef>
                <a:spcPct val="0"/>
              </a:spcBef>
            </a:pPr>
            <a:r>
              <a:rPr lang="en-US" sz="8060">
                <a:solidFill>
                  <a:srgbClr val="224B86"/>
                </a:solidFill>
                <a:latin typeface="Baloo"/>
                <a:ea typeface="Baloo"/>
                <a:cs typeface="Baloo"/>
                <a:sym typeface="Baloo"/>
              </a:rPr>
              <a:t>1.1.2 Libraries và runtime </a:t>
            </a:r>
          </a:p>
        </p:txBody>
      </p:sp>
      <p:sp>
        <p:nvSpPr>
          <p:cNvPr name="TextBox 8" id="8"/>
          <p:cNvSpPr txBox="true"/>
          <p:nvPr/>
        </p:nvSpPr>
        <p:spPr>
          <a:xfrm rot="0">
            <a:off x="374586" y="1305730"/>
            <a:ext cx="6154970" cy="847698"/>
          </a:xfrm>
          <a:prstGeom prst="rect">
            <a:avLst/>
          </a:prstGeom>
        </p:spPr>
        <p:txBody>
          <a:bodyPr anchor="t" rtlCol="false" tIns="0" lIns="0" bIns="0" rIns="0">
            <a:spAutoFit/>
          </a:bodyPr>
          <a:lstStyle/>
          <a:p>
            <a:pPr algn="ctr">
              <a:lnSpc>
                <a:spcPts val="6299"/>
              </a:lnSpc>
            </a:pPr>
            <a:r>
              <a:rPr lang="en-US" sz="4499" b="true">
                <a:solidFill>
                  <a:srgbClr val="000000"/>
                </a:solidFill>
                <a:latin typeface="Arial Bold"/>
                <a:ea typeface="Arial Bold"/>
                <a:cs typeface="Arial Bold"/>
                <a:sym typeface="Arial Bold"/>
              </a:rPr>
              <a:t>Thư viện C</a:t>
            </a:r>
          </a:p>
        </p:txBody>
      </p:sp>
      <p:sp>
        <p:nvSpPr>
          <p:cNvPr name="TextBox 9" id="9"/>
          <p:cNvSpPr txBox="true"/>
          <p:nvPr/>
        </p:nvSpPr>
        <p:spPr>
          <a:xfrm rot="0">
            <a:off x="639043" y="2102628"/>
            <a:ext cx="5668096" cy="1847134"/>
          </a:xfrm>
          <a:prstGeom prst="rect">
            <a:avLst/>
          </a:prstGeom>
        </p:spPr>
        <p:txBody>
          <a:bodyPr anchor="t" rtlCol="false" tIns="0" lIns="0" bIns="0" rIns="0">
            <a:spAutoFit/>
          </a:bodyPr>
          <a:lstStyle/>
          <a:p>
            <a:pPr algn="l">
              <a:lnSpc>
                <a:spcPts val="4759"/>
              </a:lnSpc>
            </a:pPr>
            <a:r>
              <a:rPr lang="en-US" sz="3399">
                <a:solidFill>
                  <a:srgbClr val="000000"/>
                </a:solidFill>
                <a:latin typeface="Arial"/>
                <a:ea typeface="Arial"/>
                <a:cs typeface="Arial"/>
                <a:sym typeface="Arial"/>
              </a:rPr>
              <a:t>Cung cấp chức năng cơ bản như I/O, xử lý chuỗi, mạng và nhiều tính năng khác.</a:t>
            </a:r>
          </a:p>
        </p:txBody>
      </p:sp>
      <p:grpSp>
        <p:nvGrpSpPr>
          <p:cNvPr name="Group 10" id="10"/>
          <p:cNvGrpSpPr/>
          <p:nvPr/>
        </p:nvGrpSpPr>
        <p:grpSpPr>
          <a:xfrm rot="0">
            <a:off x="416626" y="4615490"/>
            <a:ext cx="6154970" cy="2061405"/>
            <a:chOff x="0" y="0"/>
            <a:chExt cx="1621062" cy="542921"/>
          </a:xfrm>
        </p:grpSpPr>
        <p:sp>
          <p:nvSpPr>
            <p:cNvPr name="Freeform 11" id="11"/>
            <p:cNvSpPr/>
            <p:nvPr/>
          </p:nvSpPr>
          <p:spPr>
            <a:xfrm flipH="false" flipV="false" rot="0">
              <a:off x="0" y="0"/>
              <a:ext cx="1621062" cy="542921"/>
            </a:xfrm>
            <a:custGeom>
              <a:avLst/>
              <a:gdLst/>
              <a:ahLst/>
              <a:cxnLst/>
              <a:rect r="r" b="b" t="t" l="l"/>
              <a:pathLst>
                <a:path h="542921" w="1621062">
                  <a:moveTo>
                    <a:pt x="64149" y="0"/>
                  </a:moveTo>
                  <a:lnTo>
                    <a:pt x="1556913" y="0"/>
                  </a:lnTo>
                  <a:cubicBezTo>
                    <a:pt x="1573926" y="0"/>
                    <a:pt x="1590243" y="6759"/>
                    <a:pt x="1602273" y="18789"/>
                  </a:cubicBezTo>
                  <a:cubicBezTo>
                    <a:pt x="1614304" y="30819"/>
                    <a:pt x="1621062" y="47136"/>
                    <a:pt x="1621062" y="64149"/>
                  </a:cubicBezTo>
                  <a:lnTo>
                    <a:pt x="1621062" y="478772"/>
                  </a:lnTo>
                  <a:cubicBezTo>
                    <a:pt x="1621062" y="514201"/>
                    <a:pt x="1592342" y="542921"/>
                    <a:pt x="1556913" y="542921"/>
                  </a:cubicBezTo>
                  <a:lnTo>
                    <a:pt x="64149" y="542921"/>
                  </a:lnTo>
                  <a:cubicBezTo>
                    <a:pt x="47136" y="542921"/>
                    <a:pt x="30819" y="536163"/>
                    <a:pt x="18789" y="524132"/>
                  </a:cubicBezTo>
                  <a:cubicBezTo>
                    <a:pt x="6759" y="512102"/>
                    <a:pt x="0" y="495785"/>
                    <a:pt x="0" y="478772"/>
                  </a:cubicBezTo>
                  <a:lnTo>
                    <a:pt x="0" y="64149"/>
                  </a:lnTo>
                  <a:cubicBezTo>
                    <a:pt x="0" y="28721"/>
                    <a:pt x="28721" y="0"/>
                    <a:pt x="64149" y="0"/>
                  </a:cubicBezTo>
                  <a:close/>
                </a:path>
              </a:pathLst>
            </a:custGeom>
            <a:solidFill>
              <a:srgbClr val="ABC9F4"/>
            </a:solidFill>
          </p:spPr>
        </p:sp>
        <p:sp>
          <p:nvSpPr>
            <p:cNvPr name="TextBox 12" id="12"/>
            <p:cNvSpPr txBox="true"/>
            <p:nvPr/>
          </p:nvSpPr>
          <p:spPr>
            <a:xfrm>
              <a:off x="0" y="28575"/>
              <a:ext cx="1621062" cy="514346"/>
            </a:xfrm>
            <a:prstGeom prst="rect">
              <a:avLst/>
            </a:prstGeom>
          </p:spPr>
          <p:txBody>
            <a:bodyPr anchor="ctr" rtlCol="false" tIns="50800" lIns="50800" bIns="50800" rIns="50800"/>
            <a:lstStyle/>
            <a:p>
              <a:pPr algn="l">
                <a:lnSpc>
                  <a:spcPts val="2661"/>
                </a:lnSpc>
              </a:pPr>
            </a:p>
          </p:txBody>
        </p:sp>
      </p:grpSp>
      <p:sp>
        <p:nvSpPr>
          <p:cNvPr name="TextBox 13" id="13"/>
          <p:cNvSpPr txBox="true"/>
          <p:nvPr/>
        </p:nvSpPr>
        <p:spPr>
          <a:xfrm rot="0">
            <a:off x="437645" y="4570593"/>
            <a:ext cx="5911533" cy="866828"/>
          </a:xfrm>
          <a:prstGeom prst="rect">
            <a:avLst/>
          </a:prstGeom>
        </p:spPr>
        <p:txBody>
          <a:bodyPr anchor="t" rtlCol="false" tIns="0" lIns="0" bIns="0" rIns="0">
            <a:spAutoFit/>
          </a:bodyPr>
          <a:lstStyle/>
          <a:p>
            <a:pPr algn="ctr">
              <a:lnSpc>
                <a:spcPts val="6300"/>
              </a:lnSpc>
            </a:pPr>
            <a:r>
              <a:rPr lang="en-US" sz="4500" b="true">
                <a:solidFill>
                  <a:srgbClr val="000000"/>
                </a:solidFill>
                <a:latin typeface="Arial Bold"/>
                <a:ea typeface="Arial Bold"/>
                <a:cs typeface="Arial Bold"/>
                <a:sym typeface="Arial Bold"/>
              </a:rPr>
              <a:t>Thư viện Media</a:t>
            </a:r>
          </a:p>
        </p:txBody>
      </p:sp>
      <p:sp>
        <p:nvSpPr>
          <p:cNvPr name="TextBox 14" id="14"/>
          <p:cNvSpPr txBox="true"/>
          <p:nvPr/>
        </p:nvSpPr>
        <p:spPr>
          <a:xfrm rot="0">
            <a:off x="639043" y="5429809"/>
            <a:ext cx="5668096" cy="1247086"/>
          </a:xfrm>
          <a:prstGeom prst="rect">
            <a:avLst/>
          </a:prstGeom>
        </p:spPr>
        <p:txBody>
          <a:bodyPr anchor="t" rtlCol="false" tIns="0" lIns="0" bIns="0" rIns="0">
            <a:spAutoFit/>
          </a:bodyPr>
          <a:lstStyle/>
          <a:p>
            <a:pPr algn="l">
              <a:lnSpc>
                <a:spcPts val="4759"/>
              </a:lnSpc>
            </a:pPr>
            <a:r>
              <a:rPr lang="en-US" sz="3399">
                <a:solidFill>
                  <a:srgbClr val="000000"/>
                </a:solidFill>
                <a:latin typeface="Arial"/>
                <a:ea typeface="Arial"/>
                <a:cs typeface="Arial"/>
                <a:sym typeface="Arial"/>
              </a:rPr>
              <a:t>Hỗ trợ định dạng video, âm thanh và hình ảnh.</a:t>
            </a:r>
          </a:p>
        </p:txBody>
      </p:sp>
      <p:grpSp>
        <p:nvGrpSpPr>
          <p:cNvPr name="Group 15" id="15"/>
          <p:cNvGrpSpPr/>
          <p:nvPr/>
        </p:nvGrpSpPr>
        <p:grpSpPr>
          <a:xfrm rot="0">
            <a:off x="517324" y="7074424"/>
            <a:ext cx="6154970" cy="2661453"/>
            <a:chOff x="0" y="0"/>
            <a:chExt cx="1621062" cy="700959"/>
          </a:xfrm>
        </p:grpSpPr>
        <p:sp>
          <p:nvSpPr>
            <p:cNvPr name="Freeform 16" id="16"/>
            <p:cNvSpPr/>
            <p:nvPr/>
          </p:nvSpPr>
          <p:spPr>
            <a:xfrm flipH="false" flipV="false" rot="0">
              <a:off x="0" y="0"/>
              <a:ext cx="1621062" cy="700959"/>
            </a:xfrm>
            <a:custGeom>
              <a:avLst/>
              <a:gdLst/>
              <a:ahLst/>
              <a:cxnLst/>
              <a:rect r="r" b="b" t="t" l="l"/>
              <a:pathLst>
                <a:path h="700959" w="1621062">
                  <a:moveTo>
                    <a:pt x="64149" y="0"/>
                  </a:moveTo>
                  <a:lnTo>
                    <a:pt x="1556913" y="0"/>
                  </a:lnTo>
                  <a:cubicBezTo>
                    <a:pt x="1573926" y="0"/>
                    <a:pt x="1590243" y="6759"/>
                    <a:pt x="1602273" y="18789"/>
                  </a:cubicBezTo>
                  <a:cubicBezTo>
                    <a:pt x="1614304" y="30819"/>
                    <a:pt x="1621062" y="47136"/>
                    <a:pt x="1621062" y="64149"/>
                  </a:cubicBezTo>
                  <a:lnTo>
                    <a:pt x="1621062" y="636809"/>
                  </a:lnTo>
                  <a:cubicBezTo>
                    <a:pt x="1621062" y="672238"/>
                    <a:pt x="1592342" y="700959"/>
                    <a:pt x="1556913" y="700959"/>
                  </a:cubicBezTo>
                  <a:lnTo>
                    <a:pt x="64149" y="700959"/>
                  </a:lnTo>
                  <a:cubicBezTo>
                    <a:pt x="28721" y="700959"/>
                    <a:pt x="0" y="672238"/>
                    <a:pt x="0" y="636809"/>
                  </a:cubicBezTo>
                  <a:lnTo>
                    <a:pt x="0" y="64149"/>
                  </a:lnTo>
                  <a:cubicBezTo>
                    <a:pt x="0" y="28721"/>
                    <a:pt x="28721" y="0"/>
                    <a:pt x="64149" y="0"/>
                  </a:cubicBezTo>
                  <a:close/>
                </a:path>
              </a:pathLst>
            </a:custGeom>
            <a:solidFill>
              <a:srgbClr val="ABC9F4"/>
            </a:solidFill>
          </p:spPr>
        </p:sp>
        <p:sp>
          <p:nvSpPr>
            <p:cNvPr name="TextBox 17" id="17"/>
            <p:cNvSpPr txBox="true"/>
            <p:nvPr/>
          </p:nvSpPr>
          <p:spPr>
            <a:xfrm>
              <a:off x="0" y="28575"/>
              <a:ext cx="1621062" cy="672384"/>
            </a:xfrm>
            <a:prstGeom prst="rect">
              <a:avLst/>
            </a:prstGeom>
          </p:spPr>
          <p:txBody>
            <a:bodyPr anchor="ctr" rtlCol="false" tIns="50800" lIns="50800" bIns="50800" rIns="50800"/>
            <a:lstStyle/>
            <a:p>
              <a:pPr algn="l">
                <a:lnSpc>
                  <a:spcPts val="2661"/>
                </a:lnSpc>
              </a:pPr>
            </a:p>
          </p:txBody>
        </p:sp>
      </p:grpSp>
      <p:sp>
        <p:nvSpPr>
          <p:cNvPr name="TextBox 18" id="18"/>
          <p:cNvSpPr txBox="true"/>
          <p:nvPr/>
        </p:nvSpPr>
        <p:spPr>
          <a:xfrm rot="0">
            <a:off x="538344" y="7029527"/>
            <a:ext cx="5911533" cy="866828"/>
          </a:xfrm>
          <a:prstGeom prst="rect">
            <a:avLst/>
          </a:prstGeom>
        </p:spPr>
        <p:txBody>
          <a:bodyPr anchor="t" rtlCol="false" tIns="0" lIns="0" bIns="0" rIns="0">
            <a:spAutoFit/>
          </a:bodyPr>
          <a:lstStyle/>
          <a:p>
            <a:pPr algn="ctr">
              <a:lnSpc>
                <a:spcPts val="6300"/>
              </a:lnSpc>
            </a:pPr>
            <a:r>
              <a:rPr lang="en-US" sz="4500" b="true">
                <a:solidFill>
                  <a:srgbClr val="000000"/>
                </a:solidFill>
                <a:latin typeface="Arial Bold"/>
                <a:ea typeface="Arial Bold"/>
                <a:cs typeface="Arial Bold"/>
                <a:sym typeface="Arial Bold"/>
              </a:rPr>
              <a:t>Android Runtime</a:t>
            </a:r>
          </a:p>
        </p:txBody>
      </p:sp>
      <p:sp>
        <p:nvSpPr>
          <p:cNvPr name="TextBox 19" id="19"/>
          <p:cNvSpPr txBox="true"/>
          <p:nvPr/>
        </p:nvSpPr>
        <p:spPr>
          <a:xfrm rot="0">
            <a:off x="739742" y="7888743"/>
            <a:ext cx="5668096" cy="1847134"/>
          </a:xfrm>
          <a:prstGeom prst="rect">
            <a:avLst/>
          </a:prstGeom>
        </p:spPr>
        <p:txBody>
          <a:bodyPr anchor="t" rtlCol="false" tIns="0" lIns="0" bIns="0" rIns="0">
            <a:spAutoFit/>
          </a:bodyPr>
          <a:lstStyle/>
          <a:p>
            <a:pPr algn="l">
              <a:lnSpc>
                <a:spcPts val="4759"/>
              </a:lnSpc>
            </a:pPr>
            <a:r>
              <a:rPr lang="en-US" sz="3399">
                <a:solidFill>
                  <a:srgbClr val="000000"/>
                </a:solidFill>
                <a:latin typeface="Arial"/>
                <a:ea typeface="Arial"/>
                <a:cs typeface="Arial"/>
                <a:sym typeface="Arial"/>
              </a:rPr>
              <a:t>Cung cấp môi trường thực thi cho ứng dụng Android, bao gồm ảo hóa.</a:t>
            </a:r>
          </a:p>
        </p:txBody>
      </p:sp>
      <p:sp>
        <p:nvSpPr>
          <p:cNvPr name="TextBox 20" id="20"/>
          <p:cNvSpPr txBox="true"/>
          <p:nvPr/>
        </p:nvSpPr>
        <p:spPr>
          <a:xfrm rot="0">
            <a:off x="16864469" y="9134475"/>
            <a:ext cx="789662" cy="1038252"/>
          </a:xfrm>
          <a:prstGeom prst="rect">
            <a:avLst/>
          </a:prstGeom>
        </p:spPr>
        <p:txBody>
          <a:bodyPr anchor="t" rtlCol="false" tIns="0" lIns="0" bIns="0" rIns="0">
            <a:spAutoFit/>
          </a:bodyPr>
          <a:lstStyle/>
          <a:p>
            <a:pPr algn="ctr">
              <a:lnSpc>
                <a:spcPts val="8400"/>
              </a:lnSpc>
            </a:pPr>
            <a:r>
              <a:rPr lang="en-US" sz="6000">
                <a:solidFill>
                  <a:srgbClr val="224B86"/>
                </a:solidFill>
                <a:latin typeface="Baloo"/>
                <a:ea typeface="Baloo"/>
                <a:cs typeface="Baloo"/>
                <a:sym typeface="Baloo"/>
              </a:rPr>
              <a:t>6</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2717352" y="1495460"/>
            <a:ext cx="12853297" cy="3648040"/>
          </a:xfrm>
          <a:custGeom>
            <a:avLst/>
            <a:gdLst/>
            <a:ahLst/>
            <a:cxnLst/>
            <a:rect r="r" b="b" t="t" l="l"/>
            <a:pathLst>
              <a:path h="3648040" w="12853297">
                <a:moveTo>
                  <a:pt x="0" y="0"/>
                </a:moveTo>
                <a:lnTo>
                  <a:pt x="12853296" y="0"/>
                </a:lnTo>
                <a:lnTo>
                  <a:pt x="12853296" y="3648040"/>
                </a:lnTo>
                <a:lnTo>
                  <a:pt x="0" y="3648040"/>
                </a:lnTo>
                <a:lnTo>
                  <a:pt x="0" y="0"/>
                </a:lnTo>
                <a:close/>
              </a:path>
            </a:pathLst>
          </a:custGeom>
          <a:blipFill>
            <a:blip r:embed="rId2"/>
            <a:stretch>
              <a:fillRect l="0" t="-16498" r="0" b="-25106"/>
            </a:stretch>
          </a:blipFill>
        </p:spPr>
      </p:sp>
      <p:sp>
        <p:nvSpPr>
          <p:cNvPr name="TextBox 3" id="3"/>
          <p:cNvSpPr txBox="true"/>
          <p:nvPr/>
        </p:nvSpPr>
        <p:spPr>
          <a:xfrm rot="0">
            <a:off x="1028700" y="261040"/>
            <a:ext cx="15792650" cy="1097185"/>
          </a:xfrm>
          <a:prstGeom prst="rect">
            <a:avLst/>
          </a:prstGeom>
        </p:spPr>
        <p:txBody>
          <a:bodyPr anchor="t" rtlCol="false" tIns="0" lIns="0" bIns="0" rIns="0">
            <a:spAutoFit/>
          </a:bodyPr>
          <a:lstStyle/>
          <a:p>
            <a:pPr algn="l">
              <a:lnSpc>
                <a:spcPts val="8382"/>
              </a:lnSpc>
              <a:spcBef>
                <a:spcPct val="0"/>
              </a:spcBef>
            </a:pPr>
            <a:r>
              <a:rPr lang="en-US" sz="8060">
                <a:solidFill>
                  <a:srgbClr val="224B86"/>
                </a:solidFill>
                <a:latin typeface="Baloo"/>
                <a:ea typeface="Baloo"/>
                <a:cs typeface="Baloo"/>
                <a:sym typeface="Baloo"/>
              </a:rPr>
              <a:t>1.1.3 Framework Application</a:t>
            </a:r>
          </a:p>
        </p:txBody>
      </p:sp>
      <p:sp>
        <p:nvSpPr>
          <p:cNvPr name="TextBox 4" id="4"/>
          <p:cNvSpPr txBox="true"/>
          <p:nvPr/>
        </p:nvSpPr>
        <p:spPr>
          <a:xfrm rot="0">
            <a:off x="1028700" y="5581285"/>
            <a:ext cx="16230600" cy="3677015"/>
          </a:xfrm>
          <a:prstGeom prst="rect">
            <a:avLst/>
          </a:prstGeom>
        </p:spPr>
        <p:txBody>
          <a:bodyPr anchor="t" rtlCol="false" tIns="0" lIns="0" bIns="0" rIns="0">
            <a:spAutoFit/>
          </a:bodyPr>
          <a:lstStyle/>
          <a:p>
            <a:pPr algn="l" marL="885186" indent="-442593" lvl="1">
              <a:lnSpc>
                <a:spcPts val="5739"/>
              </a:lnSpc>
              <a:buFont typeface="Arial"/>
              <a:buChar char="•"/>
            </a:pPr>
            <a:r>
              <a:rPr lang="en-US" sz="4099">
                <a:solidFill>
                  <a:srgbClr val="000000"/>
                </a:solidFill>
                <a:latin typeface="Arial"/>
                <a:ea typeface="Arial"/>
                <a:cs typeface="Arial"/>
                <a:sym typeface="Arial"/>
              </a:rPr>
              <a:t>Cung cấp API để khởi chạy, dừng và quản lý ứng dụng.</a:t>
            </a:r>
          </a:p>
          <a:p>
            <a:pPr algn="l" marL="885186" indent="-442593" lvl="1">
              <a:lnSpc>
                <a:spcPts val="5739"/>
              </a:lnSpc>
              <a:buFont typeface="Arial"/>
              <a:buChar char="•"/>
            </a:pPr>
            <a:r>
              <a:rPr lang="en-US" sz="4099">
                <a:solidFill>
                  <a:srgbClr val="000000"/>
                </a:solidFill>
                <a:latin typeface="Arial"/>
                <a:ea typeface="Arial"/>
                <a:cs typeface="Arial"/>
                <a:sym typeface="Arial"/>
              </a:rPr>
              <a:t>Cho phép tương tác với người dùng qua thông báo đẩy.</a:t>
            </a:r>
          </a:p>
          <a:p>
            <a:pPr algn="l" marL="885186" indent="-442593" lvl="1">
              <a:lnSpc>
                <a:spcPts val="5739"/>
              </a:lnSpc>
              <a:buFont typeface="Arial"/>
              <a:buChar char="•"/>
            </a:pPr>
            <a:r>
              <a:rPr lang="en-US" sz="4099">
                <a:solidFill>
                  <a:srgbClr val="000000"/>
                </a:solidFill>
                <a:latin typeface="Arial"/>
                <a:ea typeface="Arial"/>
                <a:cs typeface="Arial"/>
                <a:sym typeface="Arial"/>
              </a:rPr>
              <a:t>Cung cấp API truy cập tài nguyên như màn hình, âm thanh và ảnh.</a:t>
            </a:r>
          </a:p>
          <a:p>
            <a:pPr algn="l" marL="885186" indent="-442593" lvl="1">
              <a:lnSpc>
                <a:spcPts val="5739"/>
              </a:lnSpc>
              <a:buFont typeface="Arial"/>
              <a:buChar char="•"/>
            </a:pPr>
            <a:r>
              <a:rPr lang="en-US" sz="4099">
                <a:solidFill>
                  <a:srgbClr val="000000"/>
                </a:solidFill>
                <a:latin typeface="Arial"/>
                <a:ea typeface="Arial"/>
                <a:cs typeface="Arial"/>
                <a:sym typeface="Arial"/>
              </a:rPr>
              <a:t>Quản lý quyền truy cập của ứng dụng vào tài nguyên hệ thống.</a:t>
            </a:r>
          </a:p>
        </p:txBody>
      </p:sp>
      <p:sp>
        <p:nvSpPr>
          <p:cNvPr name="TextBox 5" id="5"/>
          <p:cNvSpPr txBox="true"/>
          <p:nvPr/>
        </p:nvSpPr>
        <p:spPr>
          <a:xfrm rot="0">
            <a:off x="16864469" y="9134475"/>
            <a:ext cx="789662" cy="1038252"/>
          </a:xfrm>
          <a:prstGeom prst="rect">
            <a:avLst/>
          </a:prstGeom>
        </p:spPr>
        <p:txBody>
          <a:bodyPr anchor="t" rtlCol="false" tIns="0" lIns="0" bIns="0" rIns="0">
            <a:spAutoFit/>
          </a:bodyPr>
          <a:lstStyle/>
          <a:p>
            <a:pPr algn="ctr">
              <a:lnSpc>
                <a:spcPts val="8400"/>
              </a:lnSpc>
            </a:pPr>
            <a:r>
              <a:rPr lang="en-US" sz="6000">
                <a:solidFill>
                  <a:srgbClr val="224B86"/>
                </a:solidFill>
                <a:latin typeface="Baloo"/>
                <a:ea typeface="Baloo"/>
                <a:cs typeface="Baloo"/>
                <a:sym typeface="Baloo"/>
              </a:rPr>
              <a:t>7</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1028700" y="2895616"/>
            <a:ext cx="7809990" cy="2182923"/>
            <a:chOff x="0" y="0"/>
            <a:chExt cx="9455916" cy="2642965"/>
          </a:xfrm>
        </p:grpSpPr>
        <p:sp>
          <p:nvSpPr>
            <p:cNvPr name="Freeform 3" id="3"/>
            <p:cNvSpPr/>
            <p:nvPr/>
          </p:nvSpPr>
          <p:spPr>
            <a:xfrm flipH="false" flipV="false" rot="0">
              <a:off x="0" y="0"/>
              <a:ext cx="9455916" cy="2642966"/>
            </a:xfrm>
            <a:custGeom>
              <a:avLst/>
              <a:gdLst/>
              <a:ahLst/>
              <a:cxnLst/>
              <a:rect r="r" b="b" t="t" l="l"/>
              <a:pathLst>
                <a:path h="2642966" w="9455916">
                  <a:moveTo>
                    <a:pt x="9331455" y="2642965"/>
                  </a:moveTo>
                  <a:lnTo>
                    <a:pt x="124460" y="2642965"/>
                  </a:lnTo>
                  <a:cubicBezTo>
                    <a:pt x="55880" y="2642965"/>
                    <a:pt x="0" y="2587085"/>
                    <a:pt x="0" y="2518505"/>
                  </a:cubicBezTo>
                  <a:lnTo>
                    <a:pt x="0" y="124460"/>
                  </a:lnTo>
                  <a:cubicBezTo>
                    <a:pt x="0" y="55880"/>
                    <a:pt x="55880" y="0"/>
                    <a:pt x="124460" y="0"/>
                  </a:cubicBezTo>
                  <a:lnTo>
                    <a:pt x="9331456" y="0"/>
                  </a:lnTo>
                  <a:cubicBezTo>
                    <a:pt x="9400036" y="0"/>
                    <a:pt x="9455916" y="55880"/>
                    <a:pt x="9455916" y="124460"/>
                  </a:cubicBezTo>
                  <a:lnTo>
                    <a:pt x="9455916" y="2518506"/>
                  </a:lnTo>
                  <a:cubicBezTo>
                    <a:pt x="9455916" y="2587085"/>
                    <a:pt x="9400036" y="2642966"/>
                    <a:pt x="9331456" y="2642966"/>
                  </a:cubicBezTo>
                  <a:close/>
                </a:path>
              </a:pathLst>
            </a:custGeom>
            <a:solidFill>
              <a:srgbClr val="FFFFFF">
                <a:alpha val="63922"/>
              </a:srgbClr>
            </a:solidFill>
          </p:spPr>
        </p:sp>
      </p:grpSp>
      <p:sp>
        <p:nvSpPr>
          <p:cNvPr name="AutoShape 4" id="4"/>
          <p:cNvSpPr/>
          <p:nvPr/>
        </p:nvSpPr>
        <p:spPr>
          <a:xfrm>
            <a:off x="4182142" y="3020573"/>
            <a:ext cx="0" cy="1815165"/>
          </a:xfrm>
          <a:prstGeom prst="line">
            <a:avLst/>
          </a:prstGeom>
          <a:ln cap="flat" w="38100">
            <a:solidFill>
              <a:srgbClr val="38B6FF"/>
            </a:solidFill>
            <a:prstDash val="solid"/>
            <a:headEnd type="none" len="sm" w="sm"/>
            <a:tailEnd type="none" len="sm" w="sm"/>
          </a:ln>
        </p:spPr>
      </p:sp>
      <p:grpSp>
        <p:nvGrpSpPr>
          <p:cNvPr name="Group 5" id="5"/>
          <p:cNvGrpSpPr/>
          <p:nvPr/>
        </p:nvGrpSpPr>
        <p:grpSpPr>
          <a:xfrm rot="0">
            <a:off x="9449310" y="2895616"/>
            <a:ext cx="7809990" cy="2182923"/>
            <a:chOff x="0" y="0"/>
            <a:chExt cx="9455916" cy="2642965"/>
          </a:xfrm>
        </p:grpSpPr>
        <p:sp>
          <p:nvSpPr>
            <p:cNvPr name="Freeform 6" id="6"/>
            <p:cNvSpPr/>
            <p:nvPr/>
          </p:nvSpPr>
          <p:spPr>
            <a:xfrm flipH="false" flipV="false" rot="0">
              <a:off x="0" y="0"/>
              <a:ext cx="9455916" cy="2642966"/>
            </a:xfrm>
            <a:custGeom>
              <a:avLst/>
              <a:gdLst/>
              <a:ahLst/>
              <a:cxnLst/>
              <a:rect r="r" b="b" t="t" l="l"/>
              <a:pathLst>
                <a:path h="2642966" w="9455916">
                  <a:moveTo>
                    <a:pt x="9331455" y="2642965"/>
                  </a:moveTo>
                  <a:lnTo>
                    <a:pt x="124460" y="2642965"/>
                  </a:lnTo>
                  <a:cubicBezTo>
                    <a:pt x="55880" y="2642965"/>
                    <a:pt x="0" y="2587085"/>
                    <a:pt x="0" y="2518505"/>
                  </a:cubicBezTo>
                  <a:lnTo>
                    <a:pt x="0" y="124460"/>
                  </a:lnTo>
                  <a:cubicBezTo>
                    <a:pt x="0" y="55880"/>
                    <a:pt x="55880" y="0"/>
                    <a:pt x="124460" y="0"/>
                  </a:cubicBezTo>
                  <a:lnTo>
                    <a:pt x="9331456" y="0"/>
                  </a:lnTo>
                  <a:cubicBezTo>
                    <a:pt x="9400036" y="0"/>
                    <a:pt x="9455916" y="55880"/>
                    <a:pt x="9455916" y="124460"/>
                  </a:cubicBezTo>
                  <a:lnTo>
                    <a:pt x="9455916" y="2518506"/>
                  </a:lnTo>
                  <a:cubicBezTo>
                    <a:pt x="9455916" y="2587085"/>
                    <a:pt x="9400036" y="2642966"/>
                    <a:pt x="9331456" y="2642966"/>
                  </a:cubicBezTo>
                  <a:close/>
                </a:path>
              </a:pathLst>
            </a:custGeom>
            <a:solidFill>
              <a:srgbClr val="FFFFFF">
                <a:alpha val="63922"/>
              </a:srgbClr>
            </a:solidFill>
          </p:spPr>
        </p:sp>
      </p:grpSp>
      <p:sp>
        <p:nvSpPr>
          <p:cNvPr name="AutoShape 7" id="7"/>
          <p:cNvSpPr/>
          <p:nvPr/>
        </p:nvSpPr>
        <p:spPr>
          <a:xfrm>
            <a:off x="12602752" y="3020573"/>
            <a:ext cx="0" cy="1815165"/>
          </a:xfrm>
          <a:prstGeom prst="line">
            <a:avLst/>
          </a:prstGeom>
          <a:ln cap="flat" w="38100">
            <a:solidFill>
              <a:srgbClr val="38B6FF"/>
            </a:solidFill>
            <a:prstDash val="solid"/>
            <a:headEnd type="none" len="sm" w="sm"/>
            <a:tailEnd type="none" len="sm" w="sm"/>
          </a:ln>
        </p:spPr>
      </p:sp>
      <p:grpSp>
        <p:nvGrpSpPr>
          <p:cNvPr name="Group 8" id="8"/>
          <p:cNvGrpSpPr/>
          <p:nvPr/>
        </p:nvGrpSpPr>
        <p:grpSpPr>
          <a:xfrm rot="0">
            <a:off x="1028700" y="6157931"/>
            <a:ext cx="7809990" cy="2182923"/>
            <a:chOff x="0" y="0"/>
            <a:chExt cx="9455916" cy="2642965"/>
          </a:xfrm>
        </p:grpSpPr>
        <p:sp>
          <p:nvSpPr>
            <p:cNvPr name="Freeform 9" id="9"/>
            <p:cNvSpPr/>
            <p:nvPr/>
          </p:nvSpPr>
          <p:spPr>
            <a:xfrm flipH="false" flipV="false" rot="0">
              <a:off x="0" y="0"/>
              <a:ext cx="9455916" cy="2642966"/>
            </a:xfrm>
            <a:custGeom>
              <a:avLst/>
              <a:gdLst/>
              <a:ahLst/>
              <a:cxnLst/>
              <a:rect r="r" b="b" t="t" l="l"/>
              <a:pathLst>
                <a:path h="2642966" w="9455916">
                  <a:moveTo>
                    <a:pt x="9331455" y="2642965"/>
                  </a:moveTo>
                  <a:lnTo>
                    <a:pt x="124460" y="2642965"/>
                  </a:lnTo>
                  <a:cubicBezTo>
                    <a:pt x="55880" y="2642965"/>
                    <a:pt x="0" y="2587085"/>
                    <a:pt x="0" y="2518505"/>
                  </a:cubicBezTo>
                  <a:lnTo>
                    <a:pt x="0" y="124460"/>
                  </a:lnTo>
                  <a:cubicBezTo>
                    <a:pt x="0" y="55880"/>
                    <a:pt x="55880" y="0"/>
                    <a:pt x="124460" y="0"/>
                  </a:cubicBezTo>
                  <a:lnTo>
                    <a:pt x="9331456" y="0"/>
                  </a:lnTo>
                  <a:cubicBezTo>
                    <a:pt x="9400036" y="0"/>
                    <a:pt x="9455916" y="55880"/>
                    <a:pt x="9455916" y="124460"/>
                  </a:cubicBezTo>
                  <a:lnTo>
                    <a:pt x="9455916" y="2518506"/>
                  </a:lnTo>
                  <a:cubicBezTo>
                    <a:pt x="9455916" y="2587085"/>
                    <a:pt x="9400036" y="2642966"/>
                    <a:pt x="9331456" y="2642966"/>
                  </a:cubicBezTo>
                  <a:close/>
                </a:path>
              </a:pathLst>
            </a:custGeom>
            <a:solidFill>
              <a:srgbClr val="FFFFFF">
                <a:alpha val="63922"/>
              </a:srgbClr>
            </a:solidFill>
          </p:spPr>
        </p:sp>
      </p:grpSp>
      <p:sp>
        <p:nvSpPr>
          <p:cNvPr name="AutoShape 10" id="10"/>
          <p:cNvSpPr/>
          <p:nvPr/>
        </p:nvSpPr>
        <p:spPr>
          <a:xfrm>
            <a:off x="4182142" y="6282888"/>
            <a:ext cx="0" cy="1815165"/>
          </a:xfrm>
          <a:prstGeom prst="line">
            <a:avLst/>
          </a:prstGeom>
          <a:ln cap="flat" w="38100">
            <a:solidFill>
              <a:srgbClr val="38B6FF"/>
            </a:solidFill>
            <a:prstDash val="solid"/>
            <a:headEnd type="none" len="sm" w="sm"/>
            <a:tailEnd type="none" len="sm" w="sm"/>
          </a:ln>
        </p:spPr>
      </p:sp>
      <p:grpSp>
        <p:nvGrpSpPr>
          <p:cNvPr name="Group 11" id="11"/>
          <p:cNvGrpSpPr/>
          <p:nvPr/>
        </p:nvGrpSpPr>
        <p:grpSpPr>
          <a:xfrm rot="0">
            <a:off x="9449310" y="6157931"/>
            <a:ext cx="7809990" cy="2182923"/>
            <a:chOff x="0" y="0"/>
            <a:chExt cx="9455916" cy="2642965"/>
          </a:xfrm>
        </p:grpSpPr>
        <p:sp>
          <p:nvSpPr>
            <p:cNvPr name="Freeform 12" id="12"/>
            <p:cNvSpPr/>
            <p:nvPr/>
          </p:nvSpPr>
          <p:spPr>
            <a:xfrm flipH="false" flipV="false" rot="0">
              <a:off x="0" y="0"/>
              <a:ext cx="9455916" cy="2642966"/>
            </a:xfrm>
            <a:custGeom>
              <a:avLst/>
              <a:gdLst/>
              <a:ahLst/>
              <a:cxnLst/>
              <a:rect r="r" b="b" t="t" l="l"/>
              <a:pathLst>
                <a:path h="2642966" w="9455916">
                  <a:moveTo>
                    <a:pt x="9331455" y="2642965"/>
                  </a:moveTo>
                  <a:lnTo>
                    <a:pt x="124460" y="2642965"/>
                  </a:lnTo>
                  <a:cubicBezTo>
                    <a:pt x="55880" y="2642965"/>
                    <a:pt x="0" y="2587085"/>
                    <a:pt x="0" y="2518505"/>
                  </a:cubicBezTo>
                  <a:lnTo>
                    <a:pt x="0" y="124460"/>
                  </a:lnTo>
                  <a:cubicBezTo>
                    <a:pt x="0" y="55880"/>
                    <a:pt x="55880" y="0"/>
                    <a:pt x="124460" y="0"/>
                  </a:cubicBezTo>
                  <a:lnTo>
                    <a:pt x="9331456" y="0"/>
                  </a:lnTo>
                  <a:cubicBezTo>
                    <a:pt x="9400036" y="0"/>
                    <a:pt x="9455916" y="55880"/>
                    <a:pt x="9455916" y="124460"/>
                  </a:cubicBezTo>
                  <a:lnTo>
                    <a:pt x="9455916" y="2518506"/>
                  </a:lnTo>
                  <a:cubicBezTo>
                    <a:pt x="9455916" y="2587085"/>
                    <a:pt x="9400036" y="2642966"/>
                    <a:pt x="9331456" y="2642966"/>
                  </a:cubicBezTo>
                  <a:close/>
                </a:path>
              </a:pathLst>
            </a:custGeom>
            <a:solidFill>
              <a:srgbClr val="FFFFFF">
                <a:alpha val="63922"/>
              </a:srgbClr>
            </a:solidFill>
          </p:spPr>
        </p:sp>
      </p:grpSp>
      <p:sp>
        <p:nvSpPr>
          <p:cNvPr name="AutoShape 13" id="13"/>
          <p:cNvSpPr/>
          <p:nvPr/>
        </p:nvSpPr>
        <p:spPr>
          <a:xfrm>
            <a:off x="12602752" y="6282888"/>
            <a:ext cx="0" cy="1815165"/>
          </a:xfrm>
          <a:prstGeom prst="line">
            <a:avLst/>
          </a:prstGeom>
          <a:ln cap="flat" w="38100">
            <a:solidFill>
              <a:srgbClr val="38B6FF"/>
            </a:solidFill>
            <a:prstDash val="solid"/>
            <a:headEnd type="none" len="sm" w="sm"/>
            <a:tailEnd type="none" len="sm" w="sm"/>
          </a:ln>
        </p:spPr>
      </p:sp>
      <p:sp>
        <p:nvSpPr>
          <p:cNvPr name="Freeform 14" id="14"/>
          <p:cNvSpPr/>
          <p:nvPr/>
        </p:nvSpPr>
        <p:spPr>
          <a:xfrm flipH="false" flipV="false" rot="0">
            <a:off x="2187410" y="3069672"/>
            <a:ext cx="876816" cy="1202616"/>
          </a:xfrm>
          <a:custGeom>
            <a:avLst/>
            <a:gdLst/>
            <a:ahLst/>
            <a:cxnLst/>
            <a:rect r="r" b="b" t="t" l="l"/>
            <a:pathLst>
              <a:path h="1202616" w="876816">
                <a:moveTo>
                  <a:pt x="0" y="0"/>
                </a:moveTo>
                <a:lnTo>
                  <a:pt x="876816" y="0"/>
                </a:lnTo>
                <a:lnTo>
                  <a:pt x="876816" y="1202616"/>
                </a:lnTo>
                <a:lnTo>
                  <a:pt x="0" y="1202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0517153" y="3069672"/>
            <a:ext cx="1250596" cy="1150548"/>
          </a:xfrm>
          <a:custGeom>
            <a:avLst/>
            <a:gdLst/>
            <a:ahLst/>
            <a:cxnLst/>
            <a:rect r="r" b="b" t="t" l="l"/>
            <a:pathLst>
              <a:path h="1150548" w="1250596">
                <a:moveTo>
                  <a:pt x="0" y="0"/>
                </a:moveTo>
                <a:lnTo>
                  <a:pt x="1250596" y="0"/>
                </a:lnTo>
                <a:lnTo>
                  <a:pt x="1250596" y="1150548"/>
                </a:lnTo>
                <a:lnTo>
                  <a:pt x="0" y="11505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995249" y="6398696"/>
            <a:ext cx="1454785" cy="1201552"/>
          </a:xfrm>
          <a:custGeom>
            <a:avLst/>
            <a:gdLst/>
            <a:ahLst/>
            <a:cxnLst/>
            <a:rect r="r" b="b" t="t" l="l"/>
            <a:pathLst>
              <a:path h="1201552" w="1454785">
                <a:moveTo>
                  <a:pt x="0" y="0"/>
                </a:moveTo>
                <a:lnTo>
                  <a:pt x="1454784" y="0"/>
                </a:lnTo>
                <a:lnTo>
                  <a:pt x="1454784" y="1201551"/>
                </a:lnTo>
                <a:lnTo>
                  <a:pt x="0" y="12015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0422382" y="6375426"/>
            <a:ext cx="1248091" cy="1248091"/>
          </a:xfrm>
          <a:custGeom>
            <a:avLst/>
            <a:gdLst/>
            <a:ahLst/>
            <a:cxnLst/>
            <a:rect r="r" b="b" t="t" l="l"/>
            <a:pathLst>
              <a:path h="1248091" w="1248091">
                <a:moveTo>
                  <a:pt x="0" y="0"/>
                </a:moveTo>
                <a:lnTo>
                  <a:pt x="1248091" y="0"/>
                </a:lnTo>
                <a:lnTo>
                  <a:pt x="1248091" y="1248091"/>
                </a:lnTo>
                <a:lnTo>
                  <a:pt x="0" y="124809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8" id="18"/>
          <p:cNvSpPr txBox="true"/>
          <p:nvPr/>
        </p:nvSpPr>
        <p:spPr>
          <a:xfrm rot="0">
            <a:off x="1028700" y="1152525"/>
            <a:ext cx="15792650" cy="1097185"/>
          </a:xfrm>
          <a:prstGeom prst="rect">
            <a:avLst/>
          </a:prstGeom>
        </p:spPr>
        <p:txBody>
          <a:bodyPr anchor="t" rtlCol="false" tIns="0" lIns="0" bIns="0" rIns="0">
            <a:spAutoFit/>
          </a:bodyPr>
          <a:lstStyle/>
          <a:p>
            <a:pPr algn="l">
              <a:lnSpc>
                <a:spcPts val="8382"/>
              </a:lnSpc>
              <a:spcBef>
                <a:spcPct val="0"/>
              </a:spcBef>
            </a:pPr>
            <a:r>
              <a:rPr lang="en-US" sz="8060">
                <a:solidFill>
                  <a:srgbClr val="224B86"/>
                </a:solidFill>
                <a:latin typeface="Baloo"/>
                <a:ea typeface="Baloo"/>
                <a:cs typeface="Baloo"/>
                <a:sym typeface="Baloo"/>
              </a:rPr>
              <a:t>1.1.4 Applications</a:t>
            </a:r>
          </a:p>
        </p:txBody>
      </p:sp>
      <p:sp>
        <p:nvSpPr>
          <p:cNvPr name="TextBox 19" id="19"/>
          <p:cNvSpPr txBox="true"/>
          <p:nvPr/>
        </p:nvSpPr>
        <p:spPr>
          <a:xfrm rot="0">
            <a:off x="1377727" y="4402660"/>
            <a:ext cx="2496181" cy="433051"/>
          </a:xfrm>
          <a:prstGeom prst="rect">
            <a:avLst/>
          </a:prstGeom>
        </p:spPr>
        <p:txBody>
          <a:bodyPr anchor="t" rtlCol="false" tIns="0" lIns="0" bIns="0" rIns="0">
            <a:spAutoFit/>
          </a:bodyPr>
          <a:lstStyle/>
          <a:p>
            <a:pPr algn="ctr">
              <a:lnSpc>
                <a:spcPts val="3586"/>
              </a:lnSpc>
            </a:pPr>
            <a:r>
              <a:rPr lang="en-US" b="true" sz="2562">
                <a:solidFill>
                  <a:srgbClr val="000000"/>
                </a:solidFill>
                <a:latin typeface="Inter Bold"/>
                <a:ea typeface="Inter Bold"/>
                <a:cs typeface="Inter Bold"/>
                <a:sym typeface="Inter Bold"/>
              </a:rPr>
              <a:t>Điện Thoại</a:t>
            </a:r>
          </a:p>
        </p:txBody>
      </p:sp>
      <p:sp>
        <p:nvSpPr>
          <p:cNvPr name="TextBox 20" id="20"/>
          <p:cNvSpPr txBox="true"/>
          <p:nvPr/>
        </p:nvSpPr>
        <p:spPr>
          <a:xfrm rot="0">
            <a:off x="4373068" y="3314510"/>
            <a:ext cx="4359396" cy="1221310"/>
          </a:xfrm>
          <a:prstGeom prst="rect">
            <a:avLst/>
          </a:prstGeom>
        </p:spPr>
        <p:txBody>
          <a:bodyPr anchor="t" rtlCol="false" tIns="0" lIns="0" bIns="0" rIns="0">
            <a:spAutoFit/>
          </a:bodyPr>
          <a:lstStyle/>
          <a:p>
            <a:pPr algn="l">
              <a:lnSpc>
                <a:spcPts val="4690"/>
              </a:lnSpc>
            </a:pPr>
            <a:r>
              <a:rPr lang="en-US" sz="3350">
                <a:solidFill>
                  <a:srgbClr val="000000"/>
                </a:solidFill>
                <a:latin typeface="Arial"/>
                <a:ea typeface="Arial"/>
                <a:cs typeface="Arial"/>
                <a:sym typeface="Arial"/>
              </a:rPr>
              <a:t>Ứng dụng quản lý cuộc gọi và danh bạ</a:t>
            </a:r>
          </a:p>
        </p:txBody>
      </p:sp>
      <p:sp>
        <p:nvSpPr>
          <p:cNvPr name="TextBox 21" id="21"/>
          <p:cNvSpPr txBox="true"/>
          <p:nvPr/>
        </p:nvSpPr>
        <p:spPr>
          <a:xfrm rot="0">
            <a:off x="9798337" y="4402660"/>
            <a:ext cx="2496181" cy="433051"/>
          </a:xfrm>
          <a:prstGeom prst="rect">
            <a:avLst/>
          </a:prstGeom>
        </p:spPr>
        <p:txBody>
          <a:bodyPr anchor="t" rtlCol="false" tIns="0" lIns="0" bIns="0" rIns="0">
            <a:spAutoFit/>
          </a:bodyPr>
          <a:lstStyle/>
          <a:p>
            <a:pPr algn="ctr">
              <a:lnSpc>
                <a:spcPts val="3586"/>
              </a:lnSpc>
            </a:pPr>
            <a:r>
              <a:rPr lang="en-US" b="true" sz="2562">
                <a:solidFill>
                  <a:srgbClr val="000000"/>
                </a:solidFill>
                <a:latin typeface="Inter Bold"/>
                <a:ea typeface="Inter Bold"/>
                <a:cs typeface="Inter Bold"/>
                <a:sym typeface="Inter Bold"/>
              </a:rPr>
              <a:t>Tin Nhắn</a:t>
            </a:r>
          </a:p>
        </p:txBody>
      </p:sp>
      <p:sp>
        <p:nvSpPr>
          <p:cNvPr name="TextBox 22" id="22"/>
          <p:cNvSpPr txBox="true"/>
          <p:nvPr/>
        </p:nvSpPr>
        <p:spPr>
          <a:xfrm rot="0">
            <a:off x="12899904" y="3453672"/>
            <a:ext cx="4359396" cy="1221310"/>
          </a:xfrm>
          <a:prstGeom prst="rect">
            <a:avLst/>
          </a:prstGeom>
        </p:spPr>
        <p:txBody>
          <a:bodyPr anchor="t" rtlCol="false" tIns="0" lIns="0" bIns="0" rIns="0">
            <a:spAutoFit/>
          </a:bodyPr>
          <a:lstStyle/>
          <a:p>
            <a:pPr algn="l">
              <a:lnSpc>
                <a:spcPts val="4690"/>
              </a:lnSpc>
            </a:pPr>
            <a:r>
              <a:rPr lang="en-US" sz="3350">
                <a:solidFill>
                  <a:srgbClr val="000000"/>
                </a:solidFill>
                <a:latin typeface="Arial"/>
                <a:ea typeface="Arial"/>
                <a:cs typeface="Arial"/>
                <a:sym typeface="Arial"/>
              </a:rPr>
              <a:t>Ứng dụng gửi và nhận tin nhắn văn bản</a:t>
            </a:r>
          </a:p>
        </p:txBody>
      </p:sp>
      <p:sp>
        <p:nvSpPr>
          <p:cNvPr name="TextBox 23" id="23"/>
          <p:cNvSpPr txBox="true"/>
          <p:nvPr/>
        </p:nvSpPr>
        <p:spPr>
          <a:xfrm rot="0">
            <a:off x="1377727" y="7664975"/>
            <a:ext cx="2496181" cy="433051"/>
          </a:xfrm>
          <a:prstGeom prst="rect">
            <a:avLst/>
          </a:prstGeom>
        </p:spPr>
        <p:txBody>
          <a:bodyPr anchor="t" rtlCol="false" tIns="0" lIns="0" bIns="0" rIns="0">
            <a:spAutoFit/>
          </a:bodyPr>
          <a:lstStyle/>
          <a:p>
            <a:pPr algn="ctr">
              <a:lnSpc>
                <a:spcPts val="3586"/>
              </a:lnSpc>
            </a:pPr>
            <a:r>
              <a:rPr lang="en-US" b="true" sz="2562">
                <a:solidFill>
                  <a:srgbClr val="000000"/>
                </a:solidFill>
                <a:latin typeface="Inter Bold"/>
                <a:ea typeface="Inter Bold"/>
                <a:cs typeface="Inter Bold"/>
                <a:sym typeface="Inter Bold"/>
              </a:rPr>
              <a:t>Camera</a:t>
            </a:r>
          </a:p>
        </p:txBody>
      </p:sp>
      <p:sp>
        <p:nvSpPr>
          <p:cNvPr name="TextBox 24" id="24"/>
          <p:cNvSpPr txBox="true"/>
          <p:nvPr/>
        </p:nvSpPr>
        <p:spPr>
          <a:xfrm rot="0">
            <a:off x="4373068" y="6715987"/>
            <a:ext cx="4359396" cy="1221310"/>
          </a:xfrm>
          <a:prstGeom prst="rect">
            <a:avLst/>
          </a:prstGeom>
        </p:spPr>
        <p:txBody>
          <a:bodyPr anchor="t" rtlCol="false" tIns="0" lIns="0" bIns="0" rIns="0">
            <a:spAutoFit/>
          </a:bodyPr>
          <a:lstStyle/>
          <a:p>
            <a:pPr algn="l">
              <a:lnSpc>
                <a:spcPts val="4690"/>
              </a:lnSpc>
            </a:pPr>
            <a:r>
              <a:rPr lang="en-US" sz="3350">
                <a:solidFill>
                  <a:srgbClr val="000000"/>
                </a:solidFill>
                <a:latin typeface="Arial"/>
                <a:ea typeface="Arial"/>
                <a:cs typeface="Arial"/>
                <a:sym typeface="Arial"/>
              </a:rPr>
              <a:t>Ứng dụng chụp ảnh và quay video</a:t>
            </a:r>
          </a:p>
        </p:txBody>
      </p:sp>
      <p:sp>
        <p:nvSpPr>
          <p:cNvPr name="TextBox 25" id="25"/>
          <p:cNvSpPr txBox="true"/>
          <p:nvPr/>
        </p:nvSpPr>
        <p:spPr>
          <a:xfrm rot="0">
            <a:off x="9798337" y="7664975"/>
            <a:ext cx="2496181" cy="433051"/>
          </a:xfrm>
          <a:prstGeom prst="rect">
            <a:avLst/>
          </a:prstGeom>
        </p:spPr>
        <p:txBody>
          <a:bodyPr anchor="t" rtlCol="false" tIns="0" lIns="0" bIns="0" rIns="0">
            <a:spAutoFit/>
          </a:bodyPr>
          <a:lstStyle/>
          <a:p>
            <a:pPr algn="ctr">
              <a:lnSpc>
                <a:spcPts val="3586"/>
              </a:lnSpc>
            </a:pPr>
            <a:r>
              <a:rPr lang="en-US" b="true" sz="2562">
                <a:solidFill>
                  <a:srgbClr val="000000"/>
                </a:solidFill>
                <a:latin typeface="Inter Bold"/>
                <a:ea typeface="Inter Bold"/>
                <a:cs typeface="Inter Bold"/>
                <a:sym typeface="Inter Bold"/>
              </a:rPr>
              <a:t>Trình Duyệt</a:t>
            </a:r>
          </a:p>
        </p:txBody>
      </p:sp>
      <p:sp>
        <p:nvSpPr>
          <p:cNvPr name="TextBox 26" id="26"/>
          <p:cNvSpPr txBox="true"/>
          <p:nvPr/>
        </p:nvSpPr>
        <p:spPr>
          <a:xfrm rot="0">
            <a:off x="12790472" y="6657261"/>
            <a:ext cx="4359396" cy="1221310"/>
          </a:xfrm>
          <a:prstGeom prst="rect">
            <a:avLst/>
          </a:prstGeom>
        </p:spPr>
        <p:txBody>
          <a:bodyPr anchor="t" rtlCol="false" tIns="0" lIns="0" bIns="0" rIns="0">
            <a:spAutoFit/>
          </a:bodyPr>
          <a:lstStyle/>
          <a:p>
            <a:pPr algn="l">
              <a:lnSpc>
                <a:spcPts val="4690"/>
              </a:lnSpc>
            </a:pPr>
            <a:r>
              <a:rPr lang="en-US" sz="3350">
                <a:solidFill>
                  <a:srgbClr val="000000"/>
                </a:solidFill>
                <a:latin typeface="Arial"/>
                <a:ea typeface="Arial"/>
                <a:cs typeface="Arial"/>
                <a:sym typeface="Arial"/>
              </a:rPr>
              <a:t>Ứng dụng truy cập và duyệt web</a:t>
            </a:r>
          </a:p>
        </p:txBody>
      </p:sp>
      <p:sp>
        <p:nvSpPr>
          <p:cNvPr name="TextBox 27" id="27"/>
          <p:cNvSpPr txBox="true"/>
          <p:nvPr/>
        </p:nvSpPr>
        <p:spPr>
          <a:xfrm rot="0">
            <a:off x="16864469" y="9134475"/>
            <a:ext cx="789662" cy="1038252"/>
          </a:xfrm>
          <a:prstGeom prst="rect">
            <a:avLst/>
          </a:prstGeom>
        </p:spPr>
        <p:txBody>
          <a:bodyPr anchor="t" rtlCol="false" tIns="0" lIns="0" bIns="0" rIns="0">
            <a:spAutoFit/>
          </a:bodyPr>
          <a:lstStyle/>
          <a:p>
            <a:pPr algn="ctr">
              <a:lnSpc>
                <a:spcPts val="8400"/>
              </a:lnSpc>
            </a:pPr>
            <a:r>
              <a:rPr lang="en-US" sz="6000">
                <a:solidFill>
                  <a:srgbClr val="224B86"/>
                </a:solidFill>
                <a:latin typeface="Baloo"/>
                <a:ea typeface="Baloo"/>
                <a:cs typeface="Baloo"/>
                <a:sym typeface="Baloo"/>
              </a:rPr>
              <a:t>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DAGYGnslptI</dc:identifier>
  <dcterms:modified xsi:type="dcterms:W3CDTF">2011-08-01T06:04:30Z</dcterms:modified>
  <cp:revision>1</cp:revision>
  <dc:title>KHAI THÁC LỖ HỔNG HỆ ĐIỀU HÀNH ANDROID</dc:title>
</cp:coreProperties>
</file>